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</p:sldIdLst>
  <p:sldSz cx="14363700" cy="20104100"/>
  <p:notesSz cx="14363700" cy="201041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7"/>
    <p:restoredTop sz="94645"/>
  </p:normalViewPr>
  <p:slideViewPr>
    <p:cSldViewPr>
      <p:cViewPr>
        <p:scale>
          <a:sx n="118" d="100"/>
          <a:sy n="118" d="100"/>
        </p:scale>
        <p:origin x="-320" y="16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077277" y="6232271"/>
            <a:ext cx="12209145" cy="422186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2154555" y="11258296"/>
            <a:ext cx="10054590" cy="50260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1/17/24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1/17/24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718185" y="4623943"/>
            <a:ext cx="6248209" cy="1326870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7397305" y="4623943"/>
            <a:ext cx="6248209" cy="1326870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1/17/24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1/17/24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1/17/24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-20"/>
            <a:ext cx="14360525" cy="20104735"/>
          </a:xfrm>
          <a:custGeom>
            <a:avLst/>
            <a:gdLst/>
            <a:ahLst/>
            <a:cxnLst/>
            <a:rect l="l" t="t" r="r" b="b"/>
            <a:pathLst>
              <a:path w="14360525" h="20104735">
                <a:moveTo>
                  <a:pt x="14360087" y="0"/>
                </a:moveTo>
                <a:lnTo>
                  <a:pt x="0" y="0"/>
                </a:lnTo>
                <a:lnTo>
                  <a:pt x="0" y="20104120"/>
                </a:lnTo>
                <a:lnTo>
                  <a:pt x="14360087" y="20104120"/>
                </a:lnTo>
                <a:lnTo>
                  <a:pt x="14360087" y="0"/>
                </a:lnTo>
                <a:close/>
              </a:path>
            </a:pathLst>
          </a:custGeom>
          <a:solidFill>
            <a:srgbClr val="F3F0EC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7" name="bg object 17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0" y="2"/>
            <a:ext cx="1723202" cy="1723192"/>
          </a:xfrm>
          <a:prstGeom prst="rect">
            <a:avLst/>
          </a:prstGeom>
        </p:spPr>
      </p:pic>
      <p:pic>
        <p:nvPicPr>
          <p:cNvPr id="18" name="bg object 18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11098679" y="1721479"/>
            <a:ext cx="3261377" cy="9511486"/>
          </a:xfrm>
          <a:prstGeom prst="rect">
            <a:avLst/>
          </a:prstGeom>
        </p:spPr>
      </p:pic>
      <p:sp>
        <p:nvSpPr>
          <p:cNvPr id="19" name="bg object 19"/>
          <p:cNvSpPr/>
          <p:nvPr/>
        </p:nvSpPr>
        <p:spPr>
          <a:xfrm>
            <a:off x="3521198" y="11782435"/>
            <a:ext cx="3193415" cy="4369435"/>
          </a:xfrm>
          <a:custGeom>
            <a:avLst/>
            <a:gdLst/>
            <a:ahLst/>
            <a:cxnLst/>
            <a:rect l="l" t="t" r="r" b="b"/>
            <a:pathLst>
              <a:path w="3193415" h="4369434">
                <a:moveTo>
                  <a:pt x="0" y="4369243"/>
                </a:moveTo>
                <a:lnTo>
                  <a:pt x="3192896" y="4369243"/>
                </a:lnTo>
                <a:lnTo>
                  <a:pt x="3192896" y="0"/>
                </a:lnTo>
                <a:lnTo>
                  <a:pt x="0" y="0"/>
                </a:lnTo>
                <a:lnTo>
                  <a:pt x="0" y="4369243"/>
                </a:lnTo>
                <a:close/>
              </a:path>
            </a:pathLst>
          </a:custGeom>
          <a:solidFill>
            <a:srgbClr val="025051">
              <a:alpha val="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g object 20"/>
          <p:cNvSpPr/>
          <p:nvPr/>
        </p:nvSpPr>
        <p:spPr>
          <a:xfrm>
            <a:off x="3910210" y="16699438"/>
            <a:ext cx="4138295" cy="3404870"/>
          </a:xfrm>
          <a:custGeom>
            <a:avLst/>
            <a:gdLst/>
            <a:ahLst/>
            <a:cxnLst/>
            <a:rect l="l" t="t" r="r" b="b"/>
            <a:pathLst>
              <a:path w="4138295" h="3404869">
                <a:moveTo>
                  <a:pt x="0" y="3404662"/>
                </a:moveTo>
                <a:lnTo>
                  <a:pt x="4138197" y="3404662"/>
                </a:lnTo>
                <a:lnTo>
                  <a:pt x="4138197" y="0"/>
                </a:lnTo>
                <a:lnTo>
                  <a:pt x="0" y="0"/>
                </a:lnTo>
                <a:lnTo>
                  <a:pt x="0" y="3404662"/>
                </a:lnTo>
                <a:close/>
              </a:path>
            </a:pathLst>
          </a:custGeom>
          <a:solidFill>
            <a:srgbClr val="223658">
              <a:alpha val="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g object 21"/>
          <p:cNvSpPr/>
          <p:nvPr/>
        </p:nvSpPr>
        <p:spPr>
          <a:xfrm>
            <a:off x="9730475" y="11782435"/>
            <a:ext cx="2269490" cy="4369435"/>
          </a:xfrm>
          <a:custGeom>
            <a:avLst/>
            <a:gdLst/>
            <a:ahLst/>
            <a:cxnLst/>
            <a:rect l="l" t="t" r="r" b="b"/>
            <a:pathLst>
              <a:path w="2269490" h="4369434">
                <a:moveTo>
                  <a:pt x="0" y="4369243"/>
                </a:moveTo>
                <a:lnTo>
                  <a:pt x="2269339" y="4369243"/>
                </a:lnTo>
                <a:lnTo>
                  <a:pt x="2269339" y="0"/>
                </a:lnTo>
                <a:lnTo>
                  <a:pt x="0" y="0"/>
                </a:lnTo>
                <a:lnTo>
                  <a:pt x="0" y="4369243"/>
                </a:lnTo>
                <a:close/>
              </a:path>
            </a:pathLst>
          </a:custGeom>
          <a:solidFill>
            <a:srgbClr val="F0A418">
              <a:alpha val="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bg object 22"/>
          <p:cNvSpPr/>
          <p:nvPr/>
        </p:nvSpPr>
        <p:spPr>
          <a:xfrm>
            <a:off x="8049082" y="18483059"/>
            <a:ext cx="6402705" cy="1668145"/>
          </a:xfrm>
          <a:custGeom>
            <a:avLst/>
            <a:gdLst/>
            <a:ahLst/>
            <a:cxnLst/>
            <a:rect l="l" t="t" r="r" b="b"/>
            <a:pathLst>
              <a:path w="6402705" h="1668144">
                <a:moveTo>
                  <a:pt x="6402425" y="0"/>
                </a:moveTo>
                <a:lnTo>
                  <a:pt x="6310973" y="0"/>
                </a:lnTo>
                <a:lnTo>
                  <a:pt x="3145777" y="0"/>
                </a:lnTo>
                <a:lnTo>
                  <a:pt x="0" y="0"/>
                </a:lnTo>
                <a:lnTo>
                  <a:pt x="0" y="1667992"/>
                </a:lnTo>
                <a:lnTo>
                  <a:pt x="6402425" y="1667992"/>
                </a:lnTo>
                <a:lnTo>
                  <a:pt x="6402425" y="0"/>
                </a:lnTo>
                <a:close/>
              </a:path>
            </a:pathLst>
          </a:custGeom>
          <a:solidFill>
            <a:srgbClr val="F0A418">
              <a:alpha val="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bg object 23"/>
          <p:cNvSpPr/>
          <p:nvPr/>
        </p:nvSpPr>
        <p:spPr>
          <a:xfrm>
            <a:off x="0" y="4801563"/>
            <a:ext cx="11099165" cy="6451600"/>
          </a:xfrm>
          <a:custGeom>
            <a:avLst/>
            <a:gdLst/>
            <a:ahLst/>
            <a:cxnLst/>
            <a:rect l="l" t="t" r="r" b="b"/>
            <a:pathLst>
              <a:path w="11099165" h="6451600">
                <a:moveTo>
                  <a:pt x="4740461" y="241299"/>
                </a:moveTo>
                <a:lnTo>
                  <a:pt x="3894277" y="647699"/>
                </a:lnTo>
                <a:lnTo>
                  <a:pt x="2513727" y="1638299"/>
                </a:lnTo>
                <a:lnTo>
                  <a:pt x="1225688" y="2654299"/>
                </a:lnTo>
                <a:lnTo>
                  <a:pt x="657036" y="3111499"/>
                </a:lnTo>
                <a:lnTo>
                  <a:pt x="476235" y="3213099"/>
                </a:lnTo>
                <a:lnTo>
                  <a:pt x="374210" y="3263899"/>
                </a:lnTo>
                <a:lnTo>
                  <a:pt x="313375" y="3289299"/>
                </a:lnTo>
                <a:lnTo>
                  <a:pt x="256150" y="3289299"/>
                </a:lnTo>
                <a:lnTo>
                  <a:pt x="173667" y="3301999"/>
                </a:lnTo>
                <a:lnTo>
                  <a:pt x="80548" y="3327399"/>
                </a:lnTo>
                <a:lnTo>
                  <a:pt x="4419" y="3340099"/>
                </a:lnTo>
                <a:lnTo>
                  <a:pt x="0" y="3340099"/>
                </a:lnTo>
                <a:lnTo>
                  <a:pt x="0" y="6451599"/>
                </a:lnTo>
                <a:lnTo>
                  <a:pt x="11098473" y="6451599"/>
                </a:lnTo>
                <a:lnTo>
                  <a:pt x="11098859" y="952499"/>
                </a:lnTo>
                <a:lnTo>
                  <a:pt x="4871013" y="952499"/>
                </a:lnTo>
                <a:lnTo>
                  <a:pt x="4826931" y="939799"/>
                </a:lnTo>
                <a:lnTo>
                  <a:pt x="4803921" y="927099"/>
                </a:lnTo>
                <a:lnTo>
                  <a:pt x="4786500" y="901699"/>
                </a:lnTo>
                <a:lnTo>
                  <a:pt x="4780410" y="888999"/>
                </a:lnTo>
                <a:lnTo>
                  <a:pt x="4791813" y="876299"/>
                </a:lnTo>
                <a:lnTo>
                  <a:pt x="4805850" y="876299"/>
                </a:lnTo>
                <a:lnTo>
                  <a:pt x="4807665" y="850899"/>
                </a:lnTo>
                <a:lnTo>
                  <a:pt x="4799105" y="838199"/>
                </a:lnTo>
                <a:lnTo>
                  <a:pt x="4769803" y="838199"/>
                </a:lnTo>
                <a:lnTo>
                  <a:pt x="4738161" y="825499"/>
                </a:lnTo>
                <a:lnTo>
                  <a:pt x="4696566" y="812799"/>
                </a:lnTo>
                <a:lnTo>
                  <a:pt x="4656261" y="774699"/>
                </a:lnTo>
                <a:lnTo>
                  <a:pt x="4623877" y="736599"/>
                </a:lnTo>
                <a:lnTo>
                  <a:pt x="4606042" y="711199"/>
                </a:lnTo>
                <a:lnTo>
                  <a:pt x="4612652" y="685799"/>
                </a:lnTo>
                <a:lnTo>
                  <a:pt x="4678010" y="634999"/>
                </a:lnTo>
                <a:lnTo>
                  <a:pt x="4725970" y="609599"/>
                </a:lnTo>
                <a:lnTo>
                  <a:pt x="4776928" y="584199"/>
                </a:lnTo>
                <a:lnTo>
                  <a:pt x="4825488" y="571499"/>
                </a:lnTo>
                <a:lnTo>
                  <a:pt x="4866258" y="546099"/>
                </a:lnTo>
                <a:lnTo>
                  <a:pt x="4910131" y="520699"/>
                </a:lnTo>
                <a:lnTo>
                  <a:pt x="4924250" y="482599"/>
                </a:lnTo>
                <a:lnTo>
                  <a:pt x="4916487" y="444499"/>
                </a:lnTo>
                <a:lnTo>
                  <a:pt x="4894718" y="419099"/>
                </a:lnTo>
                <a:lnTo>
                  <a:pt x="4871392" y="406399"/>
                </a:lnTo>
                <a:lnTo>
                  <a:pt x="4852733" y="393699"/>
                </a:lnTo>
                <a:lnTo>
                  <a:pt x="4837275" y="380999"/>
                </a:lnTo>
                <a:lnTo>
                  <a:pt x="4823552" y="368299"/>
                </a:lnTo>
                <a:lnTo>
                  <a:pt x="4964223" y="368299"/>
                </a:lnTo>
                <a:lnTo>
                  <a:pt x="4935499" y="355599"/>
                </a:lnTo>
                <a:lnTo>
                  <a:pt x="4854680" y="330199"/>
                </a:lnTo>
                <a:lnTo>
                  <a:pt x="4793230" y="292099"/>
                </a:lnTo>
                <a:lnTo>
                  <a:pt x="4754154" y="253999"/>
                </a:lnTo>
                <a:lnTo>
                  <a:pt x="4740461" y="241299"/>
                </a:lnTo>
                <a:close/>
              </a:path>
              <a:path w="11099165" h="6451600">
                <a:moveTo>
                  <a:pt x="1270252" y="1130299"/>
                </a:moveTo>
                <a:lnTo>
                  <a:pt x="1055126" y="1130299"/>
                </a:lnTo>
                <a:lnTo>
                  <a:pt x="1110709" y="1142999"/>
                </a:lnTo>
                <a:lnTo>
                  <a:pt x="1165016" y="1168399"/>
                </a:lnTo>
                <a:lnTo>
                  <a:pt x="1231623" y="1193799"/>
                </a:lnTo>
                <a:lnTo>
                  <a:pt x="1005429" y="1193799"/>
                </a:lnTo>
                <a:lnTo>
                  <a:pt x="1034680" y="1231899"/>
                </a:lnTo>
                <a:lnTo>
                  <a:pt x="968185" y="1231899"/>
                </a:lnTo>
                <a:lnTo>
                  <a:pt x="934020" y="1257299"/>
                </a:lnTo>
                <a:lnTo>
                  <a:pt x="994781" y="1333499"/>
                </a:lnTo>
                <a:lnTo>
                  <a:pt x="1067011" y="1409699"/>
                </a:lnTo>
                <a:lnTo>
                  <a:pt x="1222646" y="1511299"/>
                </a:lnTo>
                <a:lnTo>
                  <a:pt x="1270252" y="1130299"/>
                </a:lnTo>
                <a:close/>
              </a:path>
              <a:path w="11099165" h="6451600">
                <a:moveTo>
                  <a:pt x="1087882" y="1155699"/>
                </a:moveTo>
                <a:lnTo>
                  <a:pt x="1055126" y="1193799"/>
                </a:lnTo>
                <a:lnTo>
                  <a:pt x="1156009" y="1193799"/>
                </a:lnTo>
                <a:lnTo>
                  <a:pt x="1087882" y="1155699"/>
                </a:lnTo>
                <a:close/>
              </a:path>
              <a:path w="11099165" h="6451600">
                <a:moveTo>
                  <a:pt x="1286121" y="1003299"/>
                </a:moveTo>
                <a:lnTo>
                  <a:pt x="774596" y="1003299"/>
                </a:lnTo>
                <a:lnTo>
                  <a:pt x="899572" y="1092199"/>
                </a:lnTo>
                <a:lnTo>
                  <a:pt x="908843" y="1142999"/>
                </a:lnTo>
                <a:lnTo>
                  <a:pt x="978671" y="1168399"/>
                </a:lnTo>
                <a:lnTo>
                  <a:pt x="960596" y="1092199"/>
                </a:lnTo>
                <a:lnTo>
                  <a:pt x="1275013" y="1092199"/>
                </a:lnTo>
                <a:lnTo>
                  <a:pt x="1286121" y="1003299"/>
                </a:lnTo>
                <a:close/>
              </a:path>
              <a:path w="11099165" h="6451600">
                <a:moveTo>
                  <a:pt x="1275013" y="1092199"/>
                </a:moveTo>
                <a:lnTo>
                  <a:pt x="960596" y="1092199"/>
                </a:lnTo>
                <a:lnTo>
                  <a:pt x="994781" y="1142999"/>
                </a:lnTo>
                <a:lnTo>
                  <a:pt x="1055126" y="1130299"/>
                </a:lnTo>
                <a:lnTo>
                  <a:pt x="1270252" y="1130299"/>
                </a:lnTo>
                <a:lnTo>
                  <a:pt x="1275013" y="1092199"/>
                </a:lnTo>
                <a:close/>
              </a:path>
              <a:path w="11099165" h="6451600">
                <a:moveTo>
                  <a:pt x="630653" y="787399"/>
                </a:moveTo>
                <a:lnTo>
                  <a:pt x="297366" y="787399"/>
                </a:lnTo>
                <a:lnTo>
                  <a:pt x="0" y="888999"/>
                </a:lnTo>
                <a:lnTo>
                  <a:pt x="0" y="1130299"/>
                </a:lnTo>
                <a:lnTo>
                  <a:pt x="194730" y="1092199"/>
                </a:lnTo>
                <a:lnTo>
                  <a:pt x="129816" y="1054099"/>
                </a:lnTo>
                <a:lnTo>
                  <a:pt x="190090" y="1054099"/>
                </a:lnTo>
                <a:lnTo>
                  <a:pt x="208641" y="990599"/>
                </a:lnTo>
                <a:lnTo>
                  <a:pt x="332297" y="990599"/>
                </a:lnTo>
                <a:lnTo>
                  <a:pt x="347752" y="965199"/>
                </a:lnTo>
                <a:lnTo>
                  <a:pt x="1290881" y="965199"/>
                </a:lnTo>
                <a:lnTo>
                  <a:pt x="1294055" y="939799"/>
                </a:lnTo>
                <a:lnTo>
                  <a:pt x="1142432" y="888999"/>
                </a:lnTo>
                <a:lnTo>
                  <a:pt x="875478" y="825499"/>
                </a:lnTo>
                <a:lnTo>
                  <a:pt x="630653" y="825499"/>
                </a:lnTo>
                <a:lnTo>
                  <a:pt x="630653" y="787399"/>
                </a:lnTo>
                <a:close/>
              </a:path>
              <a:path w="11099165" h="6451600">
                <a:moveTo>
                  <a:pt x="1290881" y="965199"/>
                </a:moveTo>
                <a:lnTo>
                  <a:pt x="562405" y="965199"/>
                </a:lnTo>
                <a:lnTo>
                  <a:pt x="704808" y="990599"/>
                </a:lnTo>
                <a:lnTo>
                  <a:pt x="718719" y="1028699"/>
                </a:lnTo>
                <a:lnTo>
                  <a:pt x="774596" y="1003299"/>
                </a:lnTo>
                <a:lnTo>
                  <a:pt x="1286121" y="1003299"/>
                </a:lnTo>
                <a:lnTo>
                  <a:pt x="1290881" y="965199"/>
                </a:lnTo>
                <a:close/>
              </a:path>
              <a:path w="11099165" h="6451600">
                <a:moveTo>
                  <a:pt x="332297" y="990599"/>
                </a:moveTo>
                <a:lnTo>
                  <a:pt x="208641" y="990599"/>
                </a:lnTo>
                <a:lnTo>
                  <a:pt x="268926" y="1015999"/>
                </a:lnTo>
                <a:lnTo>
                  <a:pt x="324570" y="1003299"/>
                </a:lnTo>
                <a:lnTo>
                  <a:pt x="332297" y="990599"/>
                </a:lnTo>
                <a:close/>
              </a:path>
              <a:path w="11099165" h="6451600">
                <a:moveTo>
                  <a:pt x="5891443" y="0"/>
                </a:moveTo>
                <a:lnTo>
                  <a:pt x="5782475" y="0"/>
                </a:lnTo>
                <a:lnTo>
                  <a:pt x="5752560" y="12699"/>
                </a:lnTo>
                <a:lnTo>
                  <a:pt x="5728410" y="38099"/>
                </a:lnTo>
                <a:lnTo>
                  <a:pt x="5737404" y="101599"/>
                </a:lnTo>
                <a:lnTo>
                  <a:pt x="5758347" y="152399"/>
                </a:lnTo>
                <a:lnTo>
                  <a:pt x="5770038" y="165099"/>
                </a:lnTo>
                <a:lnTo>
                  <a:pt x="5867000" y="165099"/>
                </a:lnTo>
                <a:lnTo>
                  <a:pt x="5880120" y="177799"/>
                </a:lnTo>
                <a:lnTo>
                  <a:pt x="5883899" y="203199"/>
                </a:lnTo>
                <a:lnTo>
                  <a:pt x="5871297" y="215899"/>
                </a:lnTo>
                <a:lnTo>
                  <a:pt x="5835269" y="241299"/>
                </a:lnTo>
                <a:lnTo>
                  <a:pt x="5783823" y="253999"/>
                </a:lnTo>
                <a:lnTo>
                  <a:pt x="5724965" y="253999"/>
                </a:lnTo>
                <a:lnTo>
                  <a:pt x="5666701" y="266699"/>
                </a:lnTo>
                <a:lnTo>
                  <a:pt x="5579364" y="266699"/>
                </a:lnTo>
                <a:lnTo>
                  <a:pt x="5532490" y="279399"/>
                </a:lnTo>
                <a:lnTo>
                  <a:pt x="5479554" y="292099"/>
                </a:lnTo>
                <a:lnTo>
                  <a:pt x="5368057" y="317499"/>
                </a:lnTo>
                <a:lnTo>
                  <a:pt x="5315777" y="330199"/>
                </a:lnTo>
                <a:lnTo>
                  <a:pt x="5269994" y="342899"/>
                </a:lnTo>
                <a:lnTo>
                  <a:pt x="5233851" y="355599"/>
                </a:lnTo>
                <a:lnTo>
                  <a:pt x="5170209" y="368299"/>
                </a:lnTo>
                <a:lnTo>
                  <a:pt x="5109177" y="368299"/>
                </a:lnTo>
                <a:lnTo>
                  <a:pt x="5063949" y="380999"/>
                </a:lnTo>
                <a:lnTo>
                  <a:pt x="5047719" y="380999"/>
                </a:lnTo>
                <a:lnTo>
                  <a:pt x="5041039" y="393699"/>
                </a:lnTo>
                <a:lnTo>
                  <a:pt x="5020971" y="406399"/>
                </a:lnTo>
                <a:lnTo>
                  <a:pt x="4995469" y="406399"/>
                </a:lnTo>
                <a:lnTo>
                  <a:pt x="4972490" y="419099"/>
                </a:lnTo>
                <a:lnTo>
                  <a:pt x="4964851" y="431799"/>
                </a:lnTo>
                <a:lnTo>
                  <a:pt x="4973889" y="444499"/>
                </a:lnTo>
                <a:lnTo>
                  <a:pt x="4990361" y="482599"/>
                </a:lnTo>
                <a:lnTo>
                  <a:pt x="5005023" y="533399"/>
                </a:lnTo>
                <a:lnTo>
                  <a:pt x="5022967" y="571499"/>
                </a:lnTo>
                <a:lnTo>
                  <a:pt x="5049822" y="596899"/>
                </a:lnTo>
                <a:lnTo>
                  <a:pt x="5077159" y="609599"/>
                </a:lnTo>
                <a:lnTo>
                  <a:pt x="5096544" y="622299"/>
                </a:lnTo>
                <a:lnTo>
                  <a:pt x="5119926" y="634999"/>
                </a:lnTo>
                <a:lnTo>
                  <a:pt x="5157739" y="673099"/>
                </a:lnTo>
                <a:lnTo>
                  <a:pt x="5199281" y="698499"/>
                </a:lnTo>
                <a:lnTo>
                  <a:pt x="5233851" y="749299"/>
                </a:lnTo>
                <a:lnTo>
                  <a:pt x="5244764" y="787399"/>
                </a:lnTo>
                <a:lnTo>
                  <a:pt x="5230601" y="812799"/>
                </a:lnTo>
                <a:lnTo>
                  <a:pt x="5203554" y="850899"/>
                </a:lnTo>
                <a:lnTo>
                  <a:pt x="5175816" y="863599"/>
                </a:lnTo>
                <a:lnTo>
                  <a:pt x="5153527" y="876299"/>
                </a:lnTo>
                <a:lnTo>
                  <a:pt x="5123041" y="901699"/>
                </a:lnTo>
                <a:lnTo>
                  <a:pt x="5081283" y="914399"/>
                </a:lnTo>
                <a:lnTo>
                  <a:pt x="5025177" y="927099"/>
                </a:lnTo>
                <a:lnTo>
                  <a:pt x="4951649" y="952499"/>
                </a:lnTo>
                <a:lnTo>
                  <a:pt x="11098859" y="952499"/>
                </a:lnTo>
                <a:lnTo>
                  <a:pt x="11098884" y="596899"/>
                </a:lnTo>
                <a:lnTo>
                  <a:pt x="8375705" y="596899"/>
                </a:lnTo>
                <a:lnTo>
                  <a:pt x="8173686" y="533399"/>
                </a:lnTo>
                <a:lnTo>
                  <a:pt x="8130600" y="520699"/>
                </a:lnTo>
                <a:lnTo>
                  <a:pt x="6979697" y="520699"/>
                </a:lnTo>
                <a:lnTo>
                  <a:pt x="6929208" y="507999"/>
                </a:lnTo>
                <a:lnTo>
                  <a:pt x="6886904" y="507999"/>
                </a:lnTo>
                <a:lnTo>
                  <a:pt x="6854546" y="482599"/>
                </a:lnTo>
                <a:lnTo>
                  <a:pt x="6833897" y="469899"/>
                </a:lnTo>
                <a:lnTo>
                  <a:pt x="6826719" y="431799"/>
                </a:lnTo>
                <a:lnTo>
                  <a:pt x="6834772" y="406399"/>
                </a:lnTo>
                <a:lnTo>
                  <a:pt x="6844701" y="380999"/>
                </a:lnTo>
                <a:lnTo>
                  <a:pt x="6842414" y="355599"/>
                </a:lnTo>
                <a:lnTo>
                  <a:pt x="6828573" y="342899"/>
                </a:lnTo>
                <a:lnTo>
                  <a:pt x="6803840" y="330199"/>
                </a:lnTo>
                <a:lnTo>
                  <a:pt x="6768878" y="317499"/>
                </a:lnTo>
                <a:lnTo>
                  <a:pt x="6724347" y="292099"/>
                </a:lnTo>
                <a:lnTo>
                  <a:pt x="6670910" y="266699"/>
                </a:lnTo>
                <a:lnTo>
                  <a:pt x="6621655" y="228599"/>
                </a:lnTo>
                <a:lnTo>
                  <a:pt x="6574674" y="215899"/>
                </a:lnTo>
                <a:lnTo>
                  <a:pt x="6081792" y="215899"/>
                </a:lnTo>
                <a:lnTo>
                  <a:pt x="6049939" y="190499"/>
                </a:lnTo>
                <a:lnTo>
                  <a:pt x="6021630" y="165099"/>
                </a:lnTo>
                <a:lnTo>
                  <a:pt x="5997761" y="126999"/>
                </a:lnTo>
                <a:lnTo>
                  <a:pt x="5965115" y="63499"/>
                </a:lnTo>
                <a:lnTo>
                  <a:pt x="5929176" y="25399"/>
                </a:lnTo>
                <a:lnTo>
                  <a:pt x="5891443" y="0"/>
                </a:lnTo>
                <a:close/>
              </a:path>
              <a:path w="11099165" h="6451600">
                <a:moveTo>
                  <a:pt x="9790006" y="368299"/>
                </a:moveTo>
                <a:lnTo>
                  <a:pt x="9741912" y="368299"/>
                </a:lnTo>
                <a:lnTo>
                  <a:pt x="9700292" y="380999"/>
                </a:lnTo>
                <a:lnTo>
                  <a:pt x="9663420" y="380999"/>
                </a:lnTo>
                <a:lnTo>
                  <a:pt x="9629572" y="393699"/>
                </a:lnTo>
                <a:lnTo>
                  <a:pt x="9597023" y="419099"/>
                </a:lnTo>
                <a:lnTo>
                  <a:pt x="9564048" y="431799"/>
                </a:lnTo>
                <a:lnTo>
                  <a:pt x="9528923" y="457199"/>
                </a:lnTo>
                <a:lnTo>
                  <a:pt x="9489922" y="482599"/>
                </a:lnTo>
                <a:lnTo>
                  <a:pt x="9445322" y="507999"/>
                </a:lnTo>
                <a:lnTo>
                  <a:pt x="9377894" y="533399"/>
                </a:lnTo>
                <a:lnTo>
                  <a:pt x="9338203" y="546099"/>
                </a:lnTo>
                <a:lnTo>
                  <a:pt x="9295075" y="558799"/>
                </a:lnTo>
                <a:lnTo>
                  <a:pt x="9248921" y="558799"/>
                </a:lnTo>
                <a:lnTo>
                  <a:pt x="9200151" y="571499"/>
                </a:lnTo>
                <a:lnTo>
                  <a:pt x="8987133" y="571499"/>
                </a:lnTo>
                <a:lnTo>
                  <a:pt x="8931448" y="584199"/>
                </a:lnTo>
                <a:lnTo>
                  <a:pt x="8658978" y="584199"/>
                </a:lnTo>
                <a:lnTo>
                  <a:pt x="8608551" y="596899"/>
                </a:lnTo>
                <a:lnTo>
                  <a:pt x="11098884" y="596899"/>
                </a:lnTo>
                <a:lnTo>
                  <a:pt x="11098888" y="533399"/>
                </a:lnTo>
                <a:lnTo>
                  <a:pt x="10561004" y="495299"/>
                </a:lnTo>
                <a:lnTo>
                  <a:pt x="10258128" y="469899"/>
                </a:lnTo>
                <a:lnTo>
                  <a:pt x="10079038" y="444499"/>
                </a:lnTo>
                <a:lnTo>
                  <a:pt x="9912511" y="393699"/>
                </a:lnTo>
                <a:lnTo>
                  <a:pt x="9846297" y="380999"/>
                </a:lnTo>
                <a:lnTo>
                  <a:pt x="9790006" y="368299"/>
                </a:lnTo>
                <a:close/>
              </a:path>
              <a:path w="11099165" h="6451600">
                <a:moveTo>
                  <a:pt x="8085093" y="507999"/>
                </a:moveTo>
                <a:lnTo>
                  <a:pt x="7036609" y="507999"/>
                </a:lnTo>
                <a:lnTo>
                  <a:pt x="6979697" y="520699"/>
                </a:lnTo>
                <a:lnTo>
                  <a:pt x="8130600" y="520699"/>
                </a:lnTo>
                <a:lnTo>
                  <a:pt x="8085093" y="507999"/>
                </a:lnTo>
                <a:close/>
              </a:path>
              <a:path w="11099165" h="6451600">
                <a:moveTo>
                  <a:pt x="7865800" y="469899"/>
                </a:moveTo>
                <a:lnTo>
                  <a:pt x="7303824" y="469899"/>
                </a:lnTo>
                <a:lnTo>
                  <a:pt x="7256524" y="482599"/>
                </a:lnTo>
                <a:lnTo>
                  <a:pt x="7212327" y="482599"/>
                </a:lnTo>
                <a:lnTo>
                  <a:pt x="7171197" y="495299"/>
                </a:lnTo>
                <a:lnTo>
                  <a:pt x="7097990" y="495299"/>
                </a:lnTo>
                <a:lnTo>
                  <a:pt x="7065840" y="507999"/>
                </a:lnTo>
                <a:lnTo>
                  <a:pt x="8036514" y="507999"/>
                </a:lnTo>
                <a:lnTo>
                  <a:pt x="7984207" y="495299"/>
                </a:lnTo>
                <a:lnTo>
                  <a:pt x="7927521" y="482599"/>
                </a:lnTo>
                <a:lnTo>
                  <a:pt x="7865800" y="469899"/>
                </a:lnTo>
                <a:close/>
              </a:path>
              <a:path w="11099165" h="6451600">
                <a:moveTo>
                  <a:pt x="7588175" y="457199"/>
                </a:moveTo>
                <a:lnTo>
                  <a:pt x="7524803" y="457199"/>
                </a:lnTo>
                <a:lnTo>
                  <a:pt x="7464718" y="469899"/>
                </a:lnTo>
                <a:lnTo>
                  <a:pt x="7654873" y="469899"/>
                </a:lnTo>
                <a:lnTo>
                  <a:pt x="7588175" y="457199"/>
                </a:lnTo>
                <a:close/>
              </a:path>
              <a:path w="11099165" h="6451600">
                <a:moveTo>
                  <a:pt x="6529757" y="203199"/>
                </a:moveTo>
                <a:lnTo>
                  <a:pt x="6189647" y="203199"/>
                </a:lnTo>
                <a:lnTo>
                  <a:pt x="6152543" y="215899"/>
                </a:lnTo>
                <a:lnTo>
                  <a:pt x="6574674" y="215899"/>
                </a:lnTo>
                <a:lnTo>
                  <a:pt x="6529757" y="203199"/>
                </a:lnTo>
                <a:close/>
              </a:path>
              <a:path w="11099165" h="6451600">
                <a:moveTo>
                  <a:pt x="6297121" y="190499"/>
                </a:moveTo>
                <a:lnTo>
                  <a:pt x="6262833" y="190499"/>
                </a:lnTo>
                <a:lnTo>
                  <a:pt x="6226710" y="203199"/>
                </a:lnTo>
                <a:lnTo>
                  <a:pt x="6328677" y="203199"/>
                </a:lnTo>
                <a:lnTo>
                  <a:pt x="6297121" y="190499"/>
                </a:lnTo>
                <a:close/>
              </a:path>
            </a:pathLst>
          </a:custGeom>
          <a:solidFill>
            <a:srgbClr val="F6EDE8">
              <a:alpha val="50000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718185" y="804164"/>
            <a:ext cx="12927330" cy="321665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718185" y="4623943"/>
            <a:ext cx="12927330" cy="1326870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883658" y="18696814"/>
            <a:ext cx="4596384" cy="100520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718185" y="18696814"/>
            <a:ext cx="3303651" cy="100520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1/17/24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0341864" y="18696814"/>
            <a:ext cx="3303651" cy="100520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3" Type="http://schemas.openxmlformats.org/officeDocument/2006/relationships/image" Target="../media/image14.png"/><Relationship Id="rId18" Type="http://schemas.openxmlformats.org/officeDocument/2006/relationships/image" Target="../media/image19.png"/><Relationship Id="rId26" Type="http://schemas.openxmlformats.org/officeDocument/2006/relationships/image" Target="../media/image27.png"/><Relationship Id="rId39" Type="http://schemas.openxmlformats.org/officeDocument/2006/relationships/image" Target="../media/image40.png"/><Relationship Id="rId21" Type="http://schemas.openxmlformats.org/officeDocument/2006/relationships/image" Target="../media/image22.png"/><Relationship Id="rId34" Type="http://schemas.openxmlformats.org/officeDocument/2006/relationships/image" Target="../media/image35.png"/><Relationship Id="rId42" Type="http://schemas.openxmlformats.org/officeDocument/2006/relationships/image" Target="../media/image43.png"/><Relationship Id="rId47" Type="http://schemas.openxmlformats.org/officeDocument/2006/relationships/image" Target="../media/image48.png"/><Relationship Id="rId50" Type="http://schemas.openxmlformats.org/officeDocument/2006/relationships/image" Target="../media/image51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6" Type="http://schemas.openxmlformats.org/officeDocument/2006/relationships/image" Target="../media/image17.png"/><Relationship Id="rId29" Type="http://schemas.openxmlformats.org/officeDocument/2006/relationships/image" Target="../media/image30.png"/><Relationship Id="rId11" Type="http://schemas.openxmlformats.org/officeDocument/2006/relationships/image" Target="../media/image12.png"/><Relationship Id="rId24" Type="http://schemas.openxmlformats.org/officeDocument/2006/relationships/image" Target="../media/image25.png"/><Relationship Id="rId32" Type="http://schemas.openxmlformats.org/officeDocument/2006/relationships/image" Target="../media/image33.png"/><Relationship Id="rId37" Type="http://schemas.openxmlformats.org/officeDocument/2006/relationships/image" Target="../media/image38.png"/><Relationship Id="rId40" Type="http://schemas.openxmlformats.org/officeDocument/2006/relationships/image" Target="../media/image41.png"/><Relationship Id="rId45" Type="http://schemas.openxmlformats.org/officeDocument/2006/relationships/image" Target="../media/image46.png"/><Relationship Id="rId53" Type="http://schemas.openxmlformats.org/officeDocument/2006/relationships/image" Target="../media/image54.png"/><Relationship Id="rId5" Type="http://schemas.openxmlformats.org/officeDocument/2006/relationships/image" Target="../media/image6.png"/><Relationship Id="rId10" Type="http://schemas.openxmlformats.org/officeDocument/2006/relationships/image" Target="../media/image11.png"/><Relationship Id="rId19" Type="http://schemas.openxmlformats.org/officeDocument/2006/relationships/image" Target="../media/image20.png"/><Relationship Id="rId31" Type="http://schemas.openxmlformats.org/officeDocument/2006/relationships/image" Target="../media/image32.png"/><Relationship Id="rId44" Type="http://schemas.openxmlformats.org/officeDocument/2006/relationships/image" Target="../media/image45.png"/><Relationship Id="rId52" Type="http://schemas.openxmlformats.org/officeDocument/2006/relationships/image" Target="../media/image53.png"/><Relationship Id="rId4" Type="http://schemas.openxmlformats.org/officeDocument/2006/relationships/image" Target="../media/image5.png"/><Relationship Id="rId9" Type="http://schemas.openxmlformats.org/officeDocument/2006/relationships/image" Target="../media/image10.png"/><Relationship Id="rId14" Type="http://schemas.openxmlformats.org/officeDocument/2006/relationships/image" Target="../media/image15.png"/><Relationship Id="rId22" Type="http://schemas.openxmlformats.org/officeDocument/2006/relationships/image" Target="../media/image23.png"/><Relationship Id="rId27" Type="http://schemas.openxmlformats.org/officeDocument/2006/relationships/image" Target="../media/image28.png"/><Relationship Id="rId30" Type="http://schemas.openxmlformats.org/officeDocument/2006/relationships/image" Target="../media/image31.png"/><Relationship Id="rId35" Type="http://schemas.openxmlformats.org/officeDocument/2006/relationships/image" Target="../media/image36.png"/><Relationship Id="rId43" Type="http://schemas.openxmlformats.org/officeDocument/2006/relationships/image" Target="../media/image44.png"/><Relationship Id="rId48" Type="http://schemas.openxmlformats.org/officeDocument/2006/relationships/image" Target="../media/image49.png"/><Relationship Id="rId8" Type="http://schemas.openxmlformats.org/officeDocument/2006/relationships/image" Target="../media/image9.png"/><Relationship Id="rId51" Type="http://schemas.openxmlformats.org/officeDocument/2006/relationships/image" Target="../media/image52.png"/><Relationship Id="rId3" Type="http://schemas.openxmlformats.org/officeDocument/2006/relationships/image" Target="../media/image4.png"/><Relationship Id="rId12" Type="http://schemas.openxmlformats.org/officeDocument/2006/relationships/image" Target="../media/image13.png"/><Relationship Id="rId17" Type="http://schemas.openxmlformats.org/officeDocument/2006/relationships/image" Target="../media/image18.png"/><Relationship Id="rId25" Type="http://schemas.openxmlformats.org/officeDocument/2006/relationships/image" Target="../media/image26.png"/><Relationship Id="rId33" Type="http://schemas.openxmlformats.org/officeDocument/2006/relationships/image" Target="../media/image34.png"/><Relationship Id="rId38" Type="http://schemas.openxmlformats.org/officeDocument/2006/relationships/image" Target="../media/image39.png"/><Relationship Id="rId46" Type="http://schemas.openxmlformats.org/officeDocument/2006/relationships/image" Target="../media/image47.png"/><Relationship Id="rId20" Type="http://schemas.openxmlformats.org/officeDocument/2006/relationships/image" Target="../media/image21.png"/><Relationship Id="rId41" Type="http://schemas.openxmlformats.org/officeDocument/2006/relationships/image" Target="../media/image42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7.png"/><Relationship Id="rId15" Type="http://schemas.openxmlformats.org/officeDocument/2006/relationships/image" Target="../media/image16.png"/><Relationship Id="rId23" Type="http://schemas.openxmlformats.org/officeDocument/2006/relationships/image" Target="../media/image24.png"/><Relationship Id="rId28" Type="http://schemas.openxmlformats.org/officeDocument/2006/relationships/image" Target="../media/image29.png"/><Relationship Id="rId36" Type="http://schemas.openxmlformats.org/officeDocument/2006/relationships/image" Target="../media/image37.png"/><Relationship Id="rId49" Type="http://schemas.openxmlformats.org/officeDocument/2006/relationships/image" Target="../media/image5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428071" y="8526683"/>
            <a:ext cx="722630" cy="22034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250" b="1" spc="95" dirty="0">
                <a:solidFill>
                  <a:srgbClr val="FFFFFF"/>
                </a:solidFill>
                <a:latin typeface="Montserrat"/>
                <a:cs typeface="Montserrat"/>
              </a:rPr>
              <a:t>BRASIL</a:t>
            </a:r>
            <a:endParaRPr sz="1250">
              <a:latin typeface="Montserrat"/>
              <a:cs typeface="Montserrat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679105" y="9459785"/>
            <a:ext cx="549275" cy="22034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250" b="1" spc="85" dirty="0">
                <a:solidFill>
                  <a:srgbClr val="FFFFFF"/>
                </a:solidFill>
                <a:latin typeface="Montserrat"/>
                <a:cs typeface="Montserrat"/>
              </a:rPr>
              <a:t>PERÚ</a:t>
            </a:r>
            <a:endParaRPr sz="1250">
              <a:latin typeface="Montserrat"/>
              <a:cs typeface="Montserrat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92773" y="8735642"/>
            <a:ext cx="981075" cy="22034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250" b="1" spc="95" dirty="0">
                <a:solidFill>
                  <a:srgbClr val="FFFFFF"/>
                </a:solidFill>
                <a:latin typeface="Montserrat"/>
                <a:cs typeface="Montserrat"/>
              </a:rPr>
              <a:t>ECUADOR</a:t>
            </a:r>
            <a:endParaRPr sz="1250">
              <a:latin typeface="Montserrat"/>
              <a:cs typeface="Montserrat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385045" y="5164210"/>
            <a:ext cx="1163955" cy="22034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250" b="1" spc="90" dirty="0">
                <a:solidFill>
                  <a:srgbClr val="FFFFFF"/>
                </a:solidFill>
                <a:latin typeface="Montserrat"/>
                <a:cs typeface="Montserrat"/>
              </a:rPr>
              <a:t>VENEZUELA</a:t>
            </a:r>
            <a:endParaRPr sz="1250">
              <a:latin typeface="Montserrat"/>
              <a:cs typeface="Montserrat"/>
            </a:endParaRPr>
          </a:p>
        </p:txBody>
      </p:sp>
      <p:pic>
        <p:nvPicPr>
          <p:cNvPr id="6" name="object 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16151679"/>
            <a:ext cx="14360057" cy="547757"/>
          </a:xfrm>
          <a:prstGeom prst="rect">
            <a:avLst/>
          </a:prstGeom>
        </p:spPr>
      </p:pic>
      <p:sp>
        <p:nvSpPr>
          <p:cNvPr id="7" name="object 7"/>
          <p:cNvSpPr/>
          <p:nvPr/>
        </p:nvSpPr>
        <p:spPr>
          <a:xfrm>
            <a:off x="6931164" y="3537417"/>
            <a:ext cx="186055" cy="46990"/>
          </a:xfrm>
          <a:custGeom>
            <a:avLst/>
            <a:gdLst/>
            <a:ahLst/>
            <a:cxnLst/>
            <a:rect l="l" t="t" r="r" b="b"/>
            <a:pathLst>
              <a:path w="186054" h="46989">
                <a:moveTo>
                  <a:pt x="185990" y="678"/>
                </a:moveTo>
                <a:lnTo>
                  <a:pt x="182390" y="18503"/>
                </a:lnTo>
                <a:lnTo>
                  <a:pt x="172575" y="33060"/>
                </a:lnTo>
                <a:lnTo>
                  <a:pt x="158018" y="42875"/>
                </a:lnTo>
                <a:lnTo>
                  <a:pt x="140194" y="46474"/>
                </a:lnTo>
                <a:lnTo>
                  <a:pt x="137397" y="46474"/>
                </a:lnTo>
                <a:lnTo>
                  <a:pt x="119567" y="42875"/>
                </a:lnTo>
                <a:lnTo>
                  <a:pt x="105007" y="33060"/>
                </a:lnTo>
                <a:lnTo>
                  <a:pt x="95191" y="18503"/>
                </a:lnTo>
                <a:lnTo>
                  <a:pt x="91591" y="678"/>
                </a:lnTo>
                <a:lnTo>
                  <a:pt x="91591" y="0"/>
                </a:lnTo>
                <a:lnTo>
                  <a:pt x="87993" y="17824"/>
                </a:lnTo>
                <a:lnTo>
                  <a:pt x="78181" y="32381"/>
                </a:lnTo>
                <a:lnTo>
                  <a:pt x="63624" y="42196"/>
                </a:lnTo>
                <a:lnTo>
                  <a:pt x="45795" y="45795"/>
                </a:lnTo>
                <a:lnTo>
                  <a:pt x="27971" y="42196"/>
                </a:lnTo>
                <a:lnTo>
                  <a:pt x="13414" y="32381"/>
                </a:lnTo>
                <a:lnTo>
                  <a:pt x="3599" y="17824"/>
                </a:lnTo>
                <a:lnTo>
                  <a:pt x="0" y="0"/>
                </a:lnTo>
              </a:path>
            </a:pathLst>
          </a:custGeom>
          <a:ln w="10131">
            <a:solidFill>
              <a:srgbClr val="0693A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8" name="object 8"/>
          <p:cNvGrpSpPr/>
          <p:nvPr/>
        </p:nvGrpSpPr>
        <p:grpSpPr>
          <a:xfrm>
            <a:off x="0" y="2833592"/>
            <a:ext cx="14360525" cy="8949055"/>
            <a:chOff x="0" y="2833592"/>
            <a:chExt cx="14360525" cy="8949055"/>
          </a:xfrm>
        </p:grpSpPr>
        <p:sp>
          <p:nvSpPr>
            <p:cNvPr id="9" name="object 9"/>
            <p:cNvSpPr/>
            <p:nvPr/>
          </p:nvSpPr>
          <p:spPr>
            <a:xfrm>
              <a:off x="0" y="11234689"/>
              <a:ext cx="6714490" cy="548005"/>
            </a:xfrm>
            <a:custGeom>
              <a:avLst/>
              <a:gdLst/>
              <a:ahLst/>
              <a:cxnLst/>
              <a:rect l="l" t="t" r="r" b="b"/>
              <a:pathLst>
                <a:path w="6714490" h="548004">
                  <a:moveTo>
                    <a:pt x="6714105" y="0"/>
                  </a:moveTo>
                  <a:lnTo>
                    <a:pt x="0" y="0"/>
                  </a:lnTo>
                  <a:lnTo>
                    <a:pt x="0" y="547757"/>
                  </a:lnTo>
                  <a:lnTo>
                    <a:pt x="6714105" y="547757"/>
                  </a:lnTo>
                  <a:lnTo>
                    <a:pt x="6714105" y="0"/>
                  </a:lnTo>
                  <a:close/>
                </a:path>
              </a:pathLst>
            </a:custGeom>
            <a:solidFill>
              <a:srgbClr val="02505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0" name="object 10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6714105" y="11234689"/>
              <a:ext cx="7645950" cy="547757"/>
            </a:xfrm>
            <a:prstGeom prst="rect">
              <a:avLst/>
            </a:prstGeom>
          </p:spPr>
        </p:pic>
        <p:pic>
          <p:nvPicPr>
            <p:cNvPr id="11" name="object 11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398260" y="4206969"/>
              <a:ext cx="7022726" cy="5445069"/>
            </a:xfrm>
            <a:prstGeom prst="rect">
              <a:avLst/>
            </a:prstGeom>
          </p:spPr>
        </p:pic>
        <p:sp>
          <p:nvSpPr>
            <p:cNvPr id="12" name="object 12"/>
            <p:cNvSpPr/>
            <p:nvPr/>
          </p:nvSpPr>
          <p:spPr>
            <a:xfrm>
              <a:off x="652424" y="4377943"/>
              <a:ext cx="7198995" cy="4981575"/>
            </a:xfrm>
            <a:custGeom>
              <a:avLst/>
              <a:gdLst/>
              <a:ahLst/>
              <a:cxnLst/>
              <a:rect l="l" t="t" r="r" b="b"/>
              <a:pathLst>
                <a:path w="7198995" h="4981575">
                  <a:moveTo>
                    <a:pt x="1576336" y="3343046"/>
                  </a:moveTo>
                  <a:lnTo>
                    <a:pt x="1572031" y="3295142"/>
                  </a:lnTo>
                  <a:lnTo>
                    <a:pt x="1559661" y="3250044"/>
                  </a:lnTo>
                  <a:lnTo>
                    <a:pt x="1539951" y="3208528"/>
                  </a:lnTo>
                  <a:lnTo>
                    <a:pt x="1513649" y="3171342"/>
                  </a:lnTo>
                  <a:lnTo>
                    <a:pt x="1481531" y="3139224"/>
                  </a:lnTo>
                  <a:lnTo>
                    <a:pt x="1444345" y="3112922"/>
                  </a:lnTo>
                  <a:lnTo>
                    <a:pt x="1402829" y="3093212"/>
                  </a:lnTo>
                  <a:lnTo>
                    <a:pt x="1357744" y="3080842"/>
                  </a:lnTo>
                  <a:lnTo>
                    <a:pt x="1309839" y="3076537"/>
                  </a:lnTo>
                  <a:lnTo>
                    <a:pt x="1261935" y="3080842"/>
                  </a:lnTo>
                  <a:lnTo>
                    <a:pt x="1216850" y="3093212"/>
                  </a:lnTo>
                  <a:lnTo>
                    <a:pt x="1175334" y="3112922"/>
                  </a:lnTo>
                  <a:lnTo>
                    <a:pt x="1138135" y="3139224"/>
                  </a:lnTo>
                  <a:lnTo>
                    <a:pt x="1106017" y="3171342"/>
                  </a:lnTo>
                  <a:lnTo>
                    <a:pt x="1079728" y="3208528"/>
                  </a:lnTo>
                  <a:lnTo>
                    <a:pt x="1060018" y="3250044"/>
                  </a:lnTo>
                  <a:lnTo>
                    <a:pt x="1057224" y="3260179"/>
                  </a:lnTo>
                  <a:lnTo>
                    <a:pt x="1051712" y="3249498"/>
                  </a:lnTo>
                  <a:lnTo>
                    <a:pt x="1017435" y="3215208"/>
                  </a:lnTo>
                  <a:lnTo>
                    <a:pt x="973950" y="3192729"/>
                  </a:lnTo>
                  <a:lnTo>
                    <a:pt x="923899" y="3184652"/>
                  </a:lnTo>
                  <a:lnTo>
                    <a:pt x="873836" y="3192729"/>
                  </a:lnTo>
                  <a:lnTo>
                    <a:pt x="830351" y="3215208"/>
                  </a:lnTo>
                  <a:lnTo>
                    <a:pt x="796061" y="3249498"/>
                  </a:lnTo>
                  <a:lnTo>
                    <a:pt x="794715" y="3252101"/>
                  </a:lnTo>
                  <a:lnTo>
                    <a:pt x="794156" y="3250044"/>
                  </a:lnTo>
                  <a:lnTo>
                    <a:pt x="774446" y="3208528"/>
                  </a:lnTo>
                  <a:lnTo>
                    <a:pt x="748157" y="3171342"/>
                  </a:lnTo>
                  <a:lnTo>
                    <a:pt x="716038" y="3139224"/>
                  </a:lnTo>
                  <a:lnTo>
                    <a:pt x="678840" y="3112922"/>
                  </a:lnTo>
                  <a:lnTo>
                    <a:pt x="637324" y="3093212"/>
                  </a:lnTo>
                  <a:lnTo>
                    <a:pt x="592239" y="3080842"/>
                  </a:lnTo>
                  <a:lnTo>
                    <a:pt x="544334" y="3076537"/>
                  </a:lnTo>
                  <a:lnTo>
                    <a:pt x="496443" y="3080842"/>
                  </a:lnTo>
                  <a:lnTo>
                    <a:pt x="451345" y="3093212"/>
                  </a:lnTo>
                  <a:lnTo>
                    <a:pt x="409829" y="3112922"/>
                  </a:lnTo>
                  <a:lnTo>
                    <a:pt x="372643" y="3139224"/>
                  </a:lnTo>
                  <a:lnTo>
                    <a:pt x="340525" y="3171342"/>
                  </a:lnTo>
                  <a:lnTo>
                    <a:pt x="314223" y="3208528"/>
                  </a:lnTo>
                  <a:lnTo>
                    <a:pt x="294513" y="3250044"/>
                  </a:lnTo>
                  <a:lnTo>
                    <a:pt x="291731" y="3260166"/>
                  </a:lnTo>
                  <a:lnTo>
                    <a:pt x="286219" y="3249498"/>
                  </a:lnTo>
                  <a:lnTo>
                    <a:pt x="251929" y="3215208"/>
                  </a:lnTo>
                  <a:lnTo>
                    <a:pt x="208457" y="3192729"/>
                  </a:lnTo>
                  <a:lnTo>
                    <a:pt x="158394" y="3184652"/>
                  </a:lnTo>
                  <a:lnTo>
                    <a:pt x="108331" y="3192729"/>
                  </a:lnTo>
                  <a:lnTo>
                    <a:pt x="64846" y="3215208"/>
                  </a:lnTo>
                  <a:lnTo>
                    <a:pt x="30568" y="3249498"/>
                  </a:lnTo>
                  <a:lnTo>
                    <a:pt x="8077" y="3292970"/>
                  </a:lnTo>
                  <a:lnTo>
                    <a:pt x="0" y="3343046"/>
                  </a:lnTo>
                  <a:lnTo>
                    <a:pt x="277837" y="3343046"/>
                  </a:lnTo>
                  <a:lnTo>
                    <a:pt x="316776" y="3343046"/>
                  </a:lnTo>
                  <a:lnTo>
                    <a:pt x="765505" y="3343046"/>
                  </a:lnTo>
                  <a:lnTo>
                    <a:pt x="810831" y="3343046"/>
                  </a:lnTo>
                  <a:lnTo>
                    <a:pt x="1043343" y="3343046"/>
                  </a:lnTo>
                  <a:lnTo>
                    <a:pt x="1082281" y="3343046"/>
                  </a:lnTo>
                  <a:lnTo>
                    <a:pt x="1576336" y="3343046"/>
                  </a:lnTo>
                  <a:close/>
                </a:path>
                <a:path w="7198995" h="4981575">
                  <a:moveTo>
                    <a:pt x="2152370" y="1200861"/>
                  </a:moveTo>
                  <a:lnTo>
                    <a:pt x="2149271" y="1154912"/>
                  </a:lnTo>
                  <a:lnTo>
                    <a:pt x="2140267" y="1110830"/>
                  </a:lnTo>
                  <a:lnTo>
                    <a:pt x="2125751" y="1069035"/>
                  </a:lnTo>
                  <a:lnTo>
                    <a:pt x="2106130" y="1029931"/>
                  </a:lnTo>
                  <a:lnTo>
                    <a:pt x="2081796" y="993914"/>
                  </a:lnTo>
                  <a:lnTo>
                    <a:pt x="2053170" y="961390"/>
                  </a:lnTo>
                  <a:lnTo>
                    <a:pt x="2020646" y="932751"/>
                  </a:lnTo>
                  <a:lnTo>
                    <a:pt x="1984629" y="908431"/>
                  </a:lnTo>
                  <a:lnTo>
                    <a:pt x="1945525" y="888809"/>
                  </a:lnTo>
                  <a:lnTo>
                    <a:pt x="1903730" y="874280"/>
                  </a:lnTo>
                  <a:lnTo>
                    <a:pt x="1859648" y="865276"/>
                  </a:lnTo>
                  <a:lnTo>
                    <a:pt x="1813687" y="862190"/>
                  </a:lnTo>
                  <a:lnTo>
                    <a:pt x="1767738" y="865276"/>
                  </a:lnTo>
                  <a:lnTo>
                    <a:pt x="1723656" y="874280"/>
                  </a:lnTo>
                  <a:lnTo>
                    <a:pt x="1681861" y="888809"/>
                  </a:lnTo>
                  <a:lnTo>
                    <a:pt x="1642757" y="908431"/>
                  </a:lnTo>
                  <a:lnTo>
                    <a:pt x="1606740" y="932751"/>
                  </a:lnTo>
                  <a:lnTo>
                    <a:pt x="1574215" y="961390"/>
                  </a:lnTo>
                  <a:lnTo>
                    <a:pt x="1545577" y="993914"/>
                  </a:lnTo>
                  <a:lnTo>
                    <a:pt x="1536153" y="1007859"/>
                  </a:lnTo>
                  <a:lnTo>
                    <a:pt x="1531289" y="1002169"/>
                  </a:lnTo>
                  <a:lnTo>
                    <a:pt x="1498549" y="974077"/>
                  </a:lnTo>
                  <a:lnTo>
                    <a:pt x="1461731" y="951230"/>
                  </a:lnTo>
                  <a:lnTo>
                    <a:pt x="1421409" y="934186"/>
                  </a:lnTo>
                  <a:lnTo>
                    <a:pt x="1378165" y="923531"/>
                  </a:lnTo>
                  <a:lnTo>
                    <a:pt x="1332585" y="919861"/>
                  </a:lnTo>
                  <a:lnTo>
                    <a:pt x="1287005" y="923531"/>
                  </a:lnTo>
                  <a:lnTo>
                    <a:pt x="1243774" y="934186"/>
                  </a:lnTo>
                  <a:lnTo>
                    <a:pt x="1203452" y="951230"/>
                  </a:lnTo>
                  <a:lnTo>
                    <a:pt x="1166634" y="974077"/>
                  </a:lnTo>
                  <a:lnTo>
                    <a:pt x="1133894" y="1002169"/>
                  </a:lnTo>
                  <a:lnTo>
                    <a:pt x="1105801" y="1034910"/>
                  </a:lnTo>
                  <a:lnTo>
                    <a:pt x="1086218" y="1066469"/>
                  </a:lnTo>
                  <a:lnTo>
                    <a:pt x="1067854" y="1048092"/>
                  </a:lnTo>
                  <a:lnTo>
                    <a:pt x="1031494" y="1024978"/>
                  </a:lnTo>
                  <a:lnTo>
                    <a:pt x="990282" y="1010246"/>
                  </a:lnTo>
                  <a:lnTo>
                    <a:pt x="945400" y="1005078"/>
                  </a:lnTo>
                  <a:lnTo>
                    <a:pt x="900506" y="1010246"/>
                  </a:lnTo>
                  <a:lnTo>
                    <a:pt x="859294" y="1024978"/>
                  </a:lnTo>
                  <a:lnTo>
                    <a:pt x="822947" y="1048092"/>
                  </a:lnTo>
                  <a:lnTo>
                    <a:pt x="792632" y="1078407"/>
                  </a:lnTo>
                  <a:lnTo>
                    <a:pt x="769518" y="1114767"/>
                  </a:lnTo>
                  <a:lnTo>
                    <a:pt x="754786" y="1155979"/>
                  </a:lnTo>
                  <a:lnTo>
                    <a:pt x="749617" y="1200861"/>
                  </a:lnTo>
                  <a:lnTo>
                    <a:pt x="1051585" y="1200861"/>
                  </a:lnTo>
                  <a:lnTo>
                    <a:pt x="1141183" y="1200861"/>
                  </a:lnTo>
                  <a:lnTo>
                    <a:pt x="1475016" y="1200861"/>
                  </a:lnTo>
                  <a:lnTo>
                    <a:pt x="1613598" y="1200861"/>
                  </a:lnTo>
                  <a:lnTo>
                    <a:pt x="2152370" y="1200861"/>
                  </a:lnTo>
                  <a:close/>
                </a:path>
                <a:path w="7198995" h="4981575">
                  <a:moveTo>
                    <a:pt x="4046156" y="3984129"/>
                  </a:moveTo>
                  <a:lnTo>
                    <a:pt x="4038092" y="3934066"/>
                  </a:lnTo>
                  <a:lnTo>
                    <a:pt x="4015600" y="3890581"/>
                  </a:lnTo>
                  <a:lnTo>
                    <a:pt x="3981310" y="3856291"/>
                  </a:lnTo>
                  <a:lnTo>
                    <a:pt x="3937838" y="3833812"/>
                  </a:lnTo>
                  <a:lnTo>
                    <a:pt x="3887774" y="3825735"/>
                  </a:lnTo>
                  <a:lnTo>
                    <a:pt x="3837711" y="3833812"/>
                  </a:lnTo>
                  <a:lnTo>
                    <a:pt x="3794239" y="3856291"/>
                  </a:lnTo>
                  <a:lnTo>
                    <a:pt x="3759949" y="3890581"/>
                  </a:lnTo>
                  <a:lnTo>
                    <a:pt x="3754424" y="3901275"/>
                  </a:lnTo>
                  <a:lnTo>
                    <a:pt x="3751643" y="3891140"/>
                  </a:lnTo>
                  <a:lnTo>
                    <a:pt x="3731933" y="3849624"/>
                  </a:lnTo>
                  <a:lnTo>
                    <a:pt x="3705644" y="3812425"/>
                  </a:lnTo>
                  <a:lnTo>
                    <a:pt x="3673525" y="3780307"/>
                  </a:lnTo>
                  <a:lnTo>
                    <a:pt x="3636327" y="3754018"/>
                  </a:lnTo>
                  <a:lnTo>
                    <a:pt x="3594811" y="3734308"/>
                  </a:lnTo>
                  <a:lnTo>
                    <a:pt x="3549726" y="3721925"/>
                  </a:lnTo>
                  <a:lnTo>
                    <a:pt x="3501821" y="3717633"/>
                  </a:lnTo>
                  <a:lnTo>
                    <a:pt x="3453917" y="3721925"/>
                  </a:lnTo>
                  <a:lnTo>
                    <a:pt x="3408832" y="3734308"/>
                  </a:lnTo>
                  <a:lnTo>
                    <a:pt x="3367328" y="3754018"/>
                  </a:lnTo>
                  <a:lnTo>
                    <a:pt x="3330130" y="3780307"/>
                  </a:lnTo>
                  <a:lnTo>
                    <a:pt x="3298012" y="3812425"/>
                  </a:lnTo>
                  <a:lnTo>
                    <a:pt x="3271723" y="3849624"/>
                  </a:lnTo>
                  <a:lnTo>
                    <a:pt x="3252012" y="3891140"/>
                  </a:lnTo>
                  <a:lnTo>
                    <a:pt x="3251441" y="3893197"/>
                  </a:lnTo>
                  <a:lnTo>
                    <a:pt x="3250095" y="3890581"/>
                  </a:lnTo>
                  <a:lnTo>
                    <a:pt x="3215817" y="3856291"/>
                  </a:lnTo>
                  <a:lnTo>
                    <a:pt x="3172333" y="3833812"/>
                  </a:lnTo>
                  <a:lnTo>
                    <a:pt x="3122269" y="3825735"/>
                  </a:lnTo>
                  <a:lnTo>
                    <a:pt x="3072206" y="3833812"/>
                  </a:lnTo>
                  <a:lnTo>
                    <a:pt x="3028734" y="3856291"/>
                  </a:lnTo>
                  <a:lnTo>
                    <a:pt x="2994444" y="3890581"/>
                  </a:lnTo>
                  <a:lnTo>
                    <a:pt x="2988919" y="3901262"/>
                  </a:lnTo>
                  <a:lnTo>
                    <a:pt x="2986151" y="3891140"/>
                  </a:lnTo>
                  <a:lnTo>
                    <a:pt x="2966440" y="3849624"/>
                  </a:lnTo>
                  <a:lnTo>
                    <a:pt x="2940139" y="3812425"/>
                  </a:lnTo>
                  <a:lnTo>
                    <a:pt x="2908020" y="3780307"/>
                  </a:lnTo>
                  <a:lnTo>
                    <a:pt x="2870835" y="3754018"/>
                  </a:lnTo>
                  <a:lnTo>
                    <a:pt x="2829306" y="3734308"/>
                  </a:lnTo>
                  <a:lnTo>
                    <a:pt x="2784221" y="3721925"/>
                  </a:lnTo>
                  <a:lnTo>
                    <a:pt x="2736316" y="3717633"/>
                  </a:lnTo>
                  <a:lnTo>
                    <a:pt x="2688425" y="3721925"/>
                  </a:lnTo>
                  <a:lnTo>
                    <a:pt x="2643340" y="3734308"/>
                  </a:lnTo>
                  <a:lnTo>
                    <a:pt x="2601823" y="3754018"/>
                  </a:lnTo>
                  <a:lnTo>
                    <a:pt x="2564625" y="3780307"/>
                  </a:lnTo>
                  <a:lnTo>
                    <a:pt x="2532507" y="3812425"/>
                  </a:lnTo>
                  <a:lnTo>
                    <a:pt x="2506218" y="3849624"/>
                  </a:lnTo>
                  <a:lnTo>
                    <a:pt x="2486507" y="3891140"/>
                  </a:lnTo>
                  <a:lnTo>
                    <a:pt x="2474125" y="3936225"/>
                  </a:lnTo>
                  <a:lnTo>
                    <a:pt x="2469832" y="3984129"/>
                  </a:lnTo>
                  <a:lnTo>
                    <a:pt x="2963875" y="3984129"/>
                  </a:lnTo>
                  <a:lnTo>
                    <a:pt x="3002813" y="3984129"/>
                  </a:lnTo>
                  <a:lnTo>
                    <a:pt x="3235337" y="3984129"/>
                  </a:lnTo>
                  <a:lnTo>
                    <a:pt x="3280664" y="3984129"/>
                  </a:lnTo>
                  <a:lnTo>
                    <a:pt x="3729393" y="3984129"/>
                  </a:lnTo>
                  <a:lnTo>
                    <a:pt x="3768318" y="3984129"/>
                  </a:lnTo>
                  <a:lnTo>
                    <a:pt x="4046156" y="3984129"/>
                  </a:lnTo>
                  <a:close/>
                </a:path>
                <a:path w="7198995" h="4981575">
                  <a:moveTo>
                    <a:pt x="5023155" y="266496"/>
                  </a:moveTo>
                  <a:lnTo>
                    <a:pt x="5015077" y="216433"/>
                  </a:lnTo>
                  <a:lnTo>
                    <a:pt x="4992598" y="172948"/>
                  </a:lnTo>
                  <a:lnTo>
                    <a:pt x="4958308" y="138671"/>
                  </a:lnTo>
                  <a:lnTo>
                    <a:pt x="4914836" y="116179"/>
                  </a:lnTo>
                  <a:lnTo>
                    <a:pt x="4864760" y="108102"/>
                  </a:lnTo>
                  <a:lnTo>
                    <a:pt x="4814709" y="116179"/>
                  </a:lnTo>
                  <a:lnTo>
                    <a:pt x="4771225" y="138671"/>
                  </a:lnTo>
                  <a:lnTo>
                    <a:pt x="4736947" y="172948"/>
                  </a:lnTo>
                  <a:lnTo>
                    <a:pt x="4731410" y="183642"/>
                  </a:lnTo>
                  <a:lnTo>
                    <a:pt x="4728642" y="173507"/>
                  </a:lnTo>
                  <a:lnTo>
                    <a:pt x="4708931" y="131991"/>
                  </a:lnTo>
                  <a:lnTo>
                    <a:pt x="4682642" y="94792"/>
                  </a:lnTo>
                  <a:lnTo>
                    <a:pt x="4650524" y="62674"/>
                  </a:lnTo>
                  <a:lnTo>
                    <a:pt x="4613326" y="36385"/>
                  </a:lnTo>
                  <a:lnTo>
                    <a:pt x="4571809" y="16675"/>
                  </a:lnTo>
                  <a:lnTo>
                    <a:pt x="4526724" y="4292"/>
                  </a:lnTo>
                  <a:lnTo>
                    <a:pt x="4478820" y="0"/>
                  </a:lnTo>
                  <a:lnTo>
                    <a:pt x="4430915" y="4292"/>
                  </a:lnTo>
                  <a:lnTo>
                    <a:pt x="4385830" y="16675"/>
                  </a:lnTo>
                  <a:lnTo>
                    <a:pt x="4344314" y="36385"/>
                  </a:lnTo>
                  <a:lnTo>
                    <a:pt x="4307129" y="62674"/>
                  </a:lnTo>
                  <a:lnTo>
                    <a:pt x="4275010" y="94792"/>
                  </a:lnTo>
                  <a:lnTo>
                    <a:pt x="4248721" y="131991"/>
                  </a:lnTo>
                  <a:lnTo>
                    <a:pt x="4229011" y="173507"/>
                  </a:lnTo>
                  <a:lnTo>
                    <a:pt x="4228439" y="175564"/>
                  </a:lnTo>
                  <a:lnTo>
                    <a:pt x="4227093" y="172948"/>
                  </a:lnTo>
                  <a:lnTo>
                    <a:pt x="4192803" y="138671"/>
                  </a:lnTo>
                  <a:lnTo>
                    <a:pt x="4149331" y="116179"/>
                  </a:lnTo>
                  <a:lnTo>
                    <a:pt x="4099268" y="108102"/>
                  </a:lnTo>
                  <a:lnTo>
                    <a:pt x="4049204" y="116179"/>
                  </a:lnTo>
                  <a:lnTo>
                    <a:pt x="4005732" y="138671"/>
                  </a:lnTo>
                  <a:lnTo>
                    <a:pt x="3971442" y="172948"/>
                  </a:lnTo>
                  <a:lnTo>
                    <a:pt x="3963047" y="189179"/>
                  </a:lnTo>
                  <a:lnTo>
                    <a:pt x="3959923" y="180390"/>
                  </a:lnTo>
                  <a:lnTo>
                    <a:pt x="3936809" y="144043"/>
                  </a:lnTo>
                  <a:lnTo>
                    <a:pt x="3906482" y="113728"/>
                  </a:lnTo>
                  <a:lnTo>
                    <a:pt x="3870134" y="90614"/>
                  </a:lnTo>
                  <a:lnTo>
                    <a:pt x="3828923" y="75882"/>
                  </a:lnTo>
                  <a:lnTo>
                    <a:pt x="3784028" y="70713"/>
                  </a:lnTo>
                  <a:lnTo>
                    <a:pt x="3739134" y="75882"/>
                  </a:lnTo>
                  <a:lnTo>
                    <a:pt x="3697935" y="90614"/>
                  </a:lnTo>
                  <a:lnTo>
                    <a:pt x="3661575" y="113728"/>
                  </a:lnTo>
                  <a:lnTo>
                    <a:pt x="3631260" y="144043"/>
                  </a:lnTo>
                  <a:lnTo>
                    <a:pt x="3608146" y="180390"/>
                  </a:lnTo>
                  <a:lnTo>
                    <a:pt x="3593427" y="221602"/>
                  </a:lnTo>
                  <a:lnTo>
                    <a:pt x="3588245" y="266496"/>
                  </a:lnTo>
                  <a:lnTo>
                    <a:pt x="3940886" y="266496"/>
                  </a:lnTo>
                  <a:lnTo>
                    <a:pt x="3979811" y="266496"/>
                  </a:lnTo>
                  <a:lnTo>
                    <a:pt x="4212336" y="266496"/>
                  </a:lnTo>
                  <a:lnTo>
                    <a:pt x="4257649" y="266496"/>
                  </a:lnTo>
                  <a:lnTo>
                    <a:pt x="4706391" y="266496"/>
                  </a:lnTo>
                  <a:lnTo>
                    <a:pt x="4745317" y="266496"/>
                  </a:lnTo>
                  <a:lnTo>
                    <a:pt x="5023155" y="266496"/>
                  </a:lnTo>
                  <a:close/>
                </a:path>
                <a:path w="7198995" h="4981575">
                  <a:moveTo>
                    <a:pt x="5181981" y="2757627"/>
                  </a:moveTo>
                  <a:lnTo>
                    <a:pt x="5173904" y="2707563"/>
                  </a:lnTo>
                  <a:lnTo>
                    <a:pt x="5151425" y="2664091"/>
                  </a:lnTo>
                  <a:lnTo>
                    <a:pt x="5117135" y="2629801"/>
                  </a:lnTo>
                  <a:lnTo>
                    <a:pt x="5073650" y="2607310"/>
                  </a:lnTo>
                  <a:lnTo>
                    <a:pt x="5023586" y="2599245"/>
                  </a:lnTo>
                  <a:lnTo>
                    <a:pt x="4973523" y="2607310"/>
                  </a:lnTo>
                  <a:lnTo>
                    <a:pt x="4930051" y="2629801"/>
                  </a:lnTo>
                  <a:lnTo>
                    <a:pt x="4895761" y="2664091"/>
                  </a:lnTo>
                  <a:lnTo>
                    <a:pt x="4890236" y="2674759"/>
                  </a:lnTo>
                  <a:lnTo>
                    <a:pt x="4887468" y="2664637"/>
                  </a:lnTo>
                  <a:lnTo>
                    <a:pt x="4867757" y="2623121"/>
                  </a:lnTo>
                  <a:lnTo>
                    <a:pt x="4841468" y="2585936"/>
                  </a:lnTo>
                  <a:lnTo>
                    <a:pt x="4809337" y="2553805"/>
                  </a:lnTo>
                  <a:lnTo>
                    <a:pt x="4772152" y="2527516"/>
                  </a:lnTo>
                  <a:lnTo>
                    <a:pt x="4730635" y="2507805"/>
                  </a:lnTo>
                  <a:lnTo>
                    <a:pt x="4685550" y="2495423"/>
                  </a:lnTo>
                  <a:lnTo>
                    <a:pt x="4637646" y="2491130"/>
                  </a:lnTo>
                  <a:lnTo>
                    <a:pt x="4589742" y="2495423"/>
                  </a:lnTo>
                  <a:lnTo>
                    <a:pt x="4544657" y="2507805"/>
                  </a:lnTo>
                  <a:lnTo>
                    <a:pt x="4503140" y="2527516"/>
                  </a:lnTo>
                  <a:lnTo>
                    <a:pt x="4465942" y="2553805"/>
                  </a:lnTo>
                  <a:lnTo>
                    <a:pt x="4433824" y="2585936"/>
                  </a:lnTo>
                  <a:lnTo>
                    <a:pt x="4407535" y="2623121"/>
                  </a:lnTo>
                  <a:lnTo>
                    <a:pt x="4387824" y="2664637"/>
                  </a:lnTo>
                  <a:lnTo>
                    <a:pt x="4387253" y="2666695"/>
                  </a:lnTo>
                  <a:lnTo>
                    <a:pt x="4385919" y="2664091"/>
                  </a:lnTo>
                  <a:lnTo>
                    <a:pt x="4351629" y="2629801"/>
                  </a:lnTo>
                  <a:lnTo>
                    <a:pt x="4308145" y="2607310"/>
                  </a:lnTo>
                  <a:lnTo>
                    <a:pt x="4258081" y="2599245"/>
                  </a:lnTo>
                  <a:lnTo>
                    <a:pt x="4208030" y="2607310"/>
                  </a:lnTo>
                  <a:lnTo>
                    <a:pt x="4164546" y="2629801"/>
                  </a:lnTo>
                  <a:lnTo>
                    <a:pt x="4130256" y="2664091"/>
                  </a:lnTo>
                  <a:lnTo>
                    <a:pt x="4124731" y="2674759"/>
                  </a:lnTo>
                  <a:lnTo>
                    <a:pt x="4121962" y="2664637"/>
                  </a:lnTo>
                  <a:lnTo>
                    <a:pt x="4102252" y="2623121"/>
                  </a:lnTo>
                  <a:lnTo>
                    <a:pt x="4075963" y="2585936"/>
                  </a:lnTo>
                  <a:lnTo>
                    <a:pt x="4043845" y="2553805"/>
                  </a:lnTo>
                  <a:lnTo>
                    <a:pt x="4006646" y="2527516"/>
                  </a:lnTo>
                  <a:lnTo>
                    <a:pt x="3965130" y="2507805"/>
                  </a:lnTo>
                  <a:lnTo>
                    <a:pt x="3920045" y="2495423"/>
                  </a:lnTo>
                  <a:lnTo>
                    <a:pt x="3872141" y="2491130"/>
                  </a:lnTo>
                  <a:lnTo>
                    <a:pt x="3824236" y="2495423"/>
                  </a:lnTo>
                  <a:lnTo>
                    <a:pt x="3779151" y="2507805"/>
                  </a:lnTo>
                  <a:lnTo>
                    <a:pt x="3737635" y="2527516"/>
                  </a:lnTo>
                  <a:lnTo>
                    <a:pt x="3700449" y="2553805"/>
                  </a:lnTo>
                  <a:lnTo>
                    <a:pt x="3668331" y="2585936"/>
                  </a:lnTo>
                  <a:lnTo>
                    <a:pt x="3642029" y="2623121"/>
                  </a:lnTo>
                  <a:lnTo>
                    <a:pt x="3622319" y="2664637"/>
                  </a:lnTo>
                  <a:lnTo>
                    <a:pt x="3609949" y="2709722"/>
                  </a:lnTo>
                  <a:lnTo>
                    <a:pt x="3605657" y="2757627"/>
                  </a:lnTo>
                  <a:lnTo>
                    <a:pt x="4099699" y="2757627"/>
                  </a:lnTo>
                  <a:lnTo>
                    <a:pt x="4138638" y="2757627"/>
                  </a:lnTo>
                  <a:lnTo>
                    <a:pt x="4371149" y="2757627"/>
                  </a:lnTo>
                  <a:lnTo>
                    <a:pt x="4416476" y="2757627"/>
                  </a:lnTo>
                  <a:lnTo>
                    <a:pt x="4865192" y="2757627"/>
                  </a:lnTo>
                  <a:lnTo>
                    <a:pt x="4904143" y="2757627"/>
                  </a:lnTo>
                  <a:lnTo>
                    <a:pt x="5181981" y="2757627"/>
                  </a:lnTo>
                  <a:close/>
                </a:path>
                <a:path w="7198995" h="4981575">
                  <a:moveTo>
                    <a:pt x="6471755" y="4981130"/>
                  </a:moveTo>
                  <a:lnTo>
                    <a:pt x="6463678" y="4931067"/>
                  </a:lnTo>
                  <a:lnTo>
                    <a:pt x="6441199" y="4887582"/>
                  </a:lnTo>
                  <a:lnTo>
                    <a:pt x="6406909" y="4853305"/>
                  </a:lnTo>
                  <a:lnTo>
                    <a:pt x="6363424" y="4830813"/>
                  </a:lnTo>
                  <a:lnTo>
                    <a:pt x="6313360" y="4822736"/>
                  </a:lnTo>
                  <a:lnTo>
                    <a:pt x="6263297" y="4830813"/>
                  </a:lnTo>
                  <a:lnTo>
                    <a:pt x="6219825" y="4853305"/>
                  </a:lnTo>
                  <a:lnTo>
                    <a:pt x="6185535" y="4887582"/>
                  </a:lnTo>
                  <a:lnTo>
                    <a:pt x="6180010" y="4898250"/>
                  </a:lnTo>
                  <a:lnTo>
                    <a:pt x="6177242" y="4888141"/>
                  </a:lnTo>
                  <a:lnTo>
                    <a:pt x="6157531" y="4846625"/>
                  </a:lnTo>
                  <a:lnTo>
                    <a:pt x="6131242" y="4809426"/>
                  </a:lnTo>
                  <a:lnTo>
                    <a:pt x="6099124" y="4777308"/>
                  </a:lnTo>
                  <a:lnTo>
                    <a:pt x="6061926" y="4751019"/>
                  </a:lnTo>
                  <a:lnTo>
                    <a:pt x="6020409" y="4731309"/>
                  </a:lnTo>
                  <a:lnTo>
                    <a:pt x="5975324" y="4718926"/>
                  </a:lnTo>
                  <a:lnTo>
                    <a:pt x="5927420" y="4714633"/>
                  </a:lnTo>
                  <a:lnTo>
                    <a:pt x="5879516" y="4718926"/>
                  </a:lnTo>
                  <a:lnTo>
                    <a:pt x="5834431" y="4731309"/>
                  </a:lnTo>
                  <a:lnTo>
                    <a:pt x="5792914" y="4751019"/>
                  </a:lnTo>
                  <a:lnTo>
                    <a:pt x="5755716" y="4777308"/>
                  </a:lnTo>
                  <a:lnTo>
                    <a:pt x="5723598" y="4809426"/>
                  </a:lnTo>
                  <a:lnTo>
                    <a:pt x="5697309" y="4846625"/>
                  </a:lnTo>
                  <a:lnTo>
                    <a:pt x="5677598" y="4888141"/>
                  </a:lnTo>
                  <a:lnTo>
                    <a:pt x="5677027" y="4890186"/>
                  </a:lnTo>
                  <a:lnTo>
                    <a:pt x="5675693" y="4887582"/>
                  </a:lnTo>
                  <a:lnTo>
                    <a:pt x="5641403" y="4853305"/>
                  </a:lnTo>
                  <a:lnTo>
                    <a:pt x="5597931" y="4830813"/>
                  </a:lnTo>
                  <a:lnTo>
                    <a:pt x="5547855" y="4822736"/>
                  </a:lnTo>
                  <a:lnTo>
                    <a:pt x="5497804" y="4830813"/>
                  </a:lnTo>
                  <a:lnTo>
                    <a:pt x="5454320" y="4853305"/>
                  </a:lnTo>
                  <a:lnTo>
                    <a:pt x="5420030" y="4887582"/>
                  </a:lnTo>
                  <a:lnTo>
                    <a:pt x="5414505" y="4898263"/>
                  </a:lnTo>
                  <a:lnTo>
                    <a:pt x="5411736" y="4888141"/>
                  </a:lnTo>
                  <a:lnTo>
                    <a:pt x="5392026" y="4846625"/>
                  </a:lnTo>
                  <a:lnTo>
                    <a:pt x="5365737" y="4809426"/>
                  </a:lnTo>
                  <a:lnTo>
                    <a:pt x="5333619" y="4777308"/>
                  </a:lnTo>
                  <a:lnTo>
                    <a:pt x="5296420" y="4751019"/>
                  </a:lnTo>
                  <a:lnTo>
                    <a:pt x="5254904" y="4731309"/>
                  </a:lnTo>
                  <a:lnTo>
                    <a:pt x="5209819" y="4718926"/>
                  </a:lnTo>
                  <a:lnTo>
                    <a:pt x="5161915" y="4714633"/>
                  </a:lnTo>
                  <a:lnTo>
                    <a:pt x="5114010" y="4718926"/>
                  </a:lnTo>
                  <a:lnTo>
                    <a:pt x="5068925" y="4731309"/>
                  </a:lnTo>
                  <a:lnTo>
                    <a:pt x="5027409" y="4751019"/>
                  </a:lnTo>
                  <a:lnTo>
                    <a:pt x="4990223" y="4777308"/>
                  </a:lnTo>
                  <a:lnTo>
                    <a:pt x="4958105" y="4809426"/>
                  </a:lnTo>
                  <a:lnTo>
                    <a:pt x="4931816" y="4846625"/>
                  </a:lnTo>
                  <a:lnTo>
                    <a:pt x="4912093" y="4888141"/>
                  </a:lnTo>
                  <a:lnTo>
                    <a:pt x="4899723" y="4933226"/>
                  </a:lnTo>
                  <a:lnTo>
                    <a:pt x="4895431" y="4981130"/>
                  </a:lnTo>
                  <a:lnTo>
                    <a:pt x="5389473" y="4981130"/>
                  </a:lnTo>
                  <a:lnTo>
                    <a:pt x="5428412" y="4981130"/>
                  </a:lnTo>
                  <a:lnTo>
                    <a:pt x="5660923" y="4981130"/>
                  </a:lnTo>
                  <a:lnTo>
                    <a:pt x="5706249" y="4981130"/>
                  </a:lnTo>
                  <a:lnTo>
                    <a:pt x="6154966" y="4981130"/>
                  </a:lnTo>
                  <a:lnTo>
                    <a:pt x="6193917" y="4981130"/>
                  </a:lnTo>
                  <a:lnTo>
                    <a:pt x="6471755" y="4981130"/>
                  </a:lnTo>
                  <a:close/>
                </a:path>
                <a:path w="7198995" h="4981575">
                  <a:moveTo>
                    <a:pt x="7198398" y="2127643"/>
                  </a:moveTo>
                  <a:lnTo>
                    <a:pt x="7190321" y="2077580"/>
                  </a:lnTo>
                  <a:lnTo>
                    <a:pt x="7167829" y="2034095"/>
                  </a:lnTo>
                  <a:lnTo>
                    <a:pt x="7133539" y="1999818"/>
                  </a:lnTo>
                  <a:lnTo>
                    <a:pt x="7090067" y="1977326"/>
                  </a:lnTo>
                  <a:lnTo>
                    <a:pt x="7040004" y="1969249"/>
                  </a:lnTo>
                  <a:lnTo>
                    <a:pt x="6989940" y="1977326"/>
                  </a:lnTo>
                  <a:lnTo>
                    <a:pt x="6946455" y="1999818"/>
                  </a:lnTo>
                  <a:lnTo>
                    <a:pt x="6912178" y="2034095"/>
                  </a:lnTo>
                  <a:lnTo>
                    <a:pt x="6906654" y="2044776"/>
                  </a:lnTo>
                  <a:lnTo>
                    <a:pt x="6903885" y="2034654"/>
                  </a:lnTo>
                  <a:lnTo>
                    <a:pt x="6884175" y="1993138"/>
                  </a:lnTo>
                  <a:lnTo>
                    <a:pt x="6857873" y="1955939"/>
                  </a:lnTo>
                  <a:lnTo>
                    <a:pt x="6825755" y="1923821"/>
                  </a:lnTo>
                  <a:lnTo>
                    <a:pt x="6788569" y="1897532"/>
                  </a:lnTo>
                  <a:lnTo>
                    <a:pt x="6747040" y="1877822"/>
                  </a:lnTo>
                  <a:lnTo>
                    <a:pt x="6701955" y="1865439"/>
                  </a:lnTo>
                  <a:lnTo>
                    <a:pt x="6654051" y="1861146"/>
                  </a:lnTo>
                  <a:lnTo>
                    <a:pt x="6606159" y="1865439"/>
                  </a:lnTo>
                  <a:lnTo>
                    <a:pt x="6561074" y="1877822"/>
                  </a:lnTo>
                  <a:lnTo>
                    <a:pt x="6519558" y="1897532"/>
                  </a:lnTo>
                  <a:lnTo>
                    <a:pt x="6482359" y="1923821"/>
                  </a:lnTo>
                  <a:lnTo>
                    <a:pt x="6450241" y="1955939"/>
                  </a:lnTo>
                  <a:lnTo>
                    <a:pt x="6423952" y="1993138"/>
                  </a:lnTo>
                  <a:lnTo>
                    <a:pt x="6404242" y="2034654"/>
                  </a:lnTo>
                  <a:lnTo>
                    <a:pt x="6403670" y="2036699"/>
                  </a:lnTo>
                  <a:lnTo>
                    <a:pt x="6402337" y="2034095"/>
                  </a:lnTo>
                  <a:lnTo>
                    <a:pt x="6368047" y="1999818"/>
                  </a:lnTo>
                  <a:lnTo>
                    <a:pt x="6324562" y="1977326"/>
                  </a:lnTo>
                  <a:lnTo>
                    <a:pt x="6274498" y="1969249"/>
                  </a:lnTo>
                  <a:lnTo>
                    <a:pt x="6224435" y="1977326"/>
                  </a:lnTo>
                  <a:lnTo>
                    <a:pt x="6180963" y="1999818"/>
                  </a:lnTo>
                  <a:lnTo>
                    <a:pt x="6146673" y="2034095"/>
                  </a:lnTo>
                  <a:lnTo>
                    <a:pt x="6141148" y="2044763"/>
                  </a:lnTo>
                  <a:lnTo>
                    <a:pt x="6138380" y="2034654"/>
                  </a:lnTo>
                  <a:lnTo>
                    <a:pt x="6118669" y="1993138"/>
                  </a:lnTo>
                  <a:lnTo>
                    <a:pt x="6092368" y="1955939"/>
                  </a:lnTo>
                  <a:lnTo>
                    <a:pt x="6060249" y="1923821"/>
                  </a:lnTo>
                  <a:lnTo>
                    <a:pt x="6023064" y="1897532"/>
                  </a:lnTo>
                  <a:lnTo>
                    <a:pt x="5981547" y="1877822"/>
                  </a:lnTo>
                  <a:lnTo>
                    <a:pt x="5936462" y="1865439"/>
                  </a:lnTo>
                  <a:lnTo>
                    <a:pt x="5888558" y="1861146"/>
                  </a:lnTo>
                  <a:lnTo>
                    <a:pt x="5840654" y="1865439"/>
                  </a:lnTo>
                  <a:lnTo>
                    <a:pt x="5795569" y="1877822"/>
                  </a:lnTo>
                  <a:lnTo>
                    <a:pt x="5754052" y="1897532"/>
                  </a:lnTo>
                  <a:lnTo>
                    <a:pt x="5716854" y="1923821"/>
                  </a:lnTo>
                  <a:lnTo>
                    <a:pt x="5684736" y="1955939"/>
                  </a:lnTo>
                  <a:lnTo>
                    <a:pt x="5658447" y="1993138"/>
                  </a:lnTo>
                  <a:lnTo>
                    <a:pt x="5638736" y="2034654"/>
                  </a:lnTo>
                  <a:lnTo>
                    <a:pt x="5626354" y="2079739"/>
                  </a:lnTo>
                  <a:lnTo>
                    <a:pt x="5622061" y="2127643"/>
                  </a:lnTo>
                  <a:lnTo>
                    <a:pt x="6116104" y="2127643"/>
                  </a:lnTo>
                  <a:lnTo>
                    <a:pt x="6155055" y="2127643"/>
                  </a:lnTo>
                  <a:lnTo>
                    <a:pt x="6387566" y="2127643"/>
                  </a:lnTo>
                  <a:lnTo>
                    <a:pt x="6432893" y="2127643"/>
                  </a:lnTo>
                  <a:lnTo>
                    <a:pt x="6881609" y="2127643"/>
                  </a:lnTo>
                  <a:lnTo>
                    <a:pt x="6920547" y="2127643"/>
                  </a:lnTo>
                  <a:lnTo>
                    <a:pt x="7198398" y="2127643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464081" y="5104539"/>
              <a:ext cx="186055" cy="46990"/>
            </a:xfrm>
            <a:custGeom>
              <a:avLst/>
              <a:gdLst/>
              <a:ahLst/>
              <a:cxnLst/>
              <a:rect l="l" t="t" r="r" b="b"/>
              <a:pathLst>
                <a:path w="186054" h="46989">
                  <a:moveTo>
                    <a:pt x="185990" y="678"/>
                  </a:moveTo>
                  <a:lnTo>
                    <a:pt x="182390" y="18503"/>
                  </a:lnTo>
                  <a:lnTo>
                    <a:pt x="172575" y="33060"/>
                  </a:lnTo>
                  <a:lnTo>
                    <a:pt x="158018" y="42875"/>
                  </a:lnTo>
                  <a:lnTo>
                    <a:pt x="140194" y="46474"/>
                  </a:lnTo>
                  <a:lnTo>
                    <a:pt x="137397" y="46474"/>
                  </a:lnTo>
                  <a:lnTo>
                    <a:pt x="119567" y="42875"/>
                  </a:lnTo>
                  <a:lnTo>
                    <a:pt x="105007" y="33060"/>
                  </a:lnTo>
                  <a:lnTo>
                    <a:pt x="95191" y="18503"/>
                  </a:lnTo>
                  <a:lnTo>
                    <a:pt x="91591" y="678"/>
                  </a:lnTo>
                  <a:lnTo>
                    <a:pt x="91591" y="0"/>
                  </a:lnTo>
                  <a:lnTo>
                    <a:pt x="87993" y="17824"/>
                  </a:lnTo>
                  <a:lnTo>
                    <a:pt x="78181" y="32381"/>
                  </a:lnTo>
                  <a:lnTo>
                    <a:pt x="63624" y="42196"/>
                  </a:lnTo>
                  <a:lnTo>
                    <a:pt x="45795" y="45795"/>
                  </a:lnTo>
                  <a:lnTo>
                    <a:pt x="27971" y="42196"/>
                  </a:lnTo>
                  <a:lnTo>
                    <a:pt x="13414" y="32381"/>
                  </a:lnTo>
                  <a:lnTo>
                    <a:pt x="3599" y="17824"/>
                  </a:lnTo>
                  <a:lnTo>
                    <a:pt x="0" y="0"/>
                  </a:lnTo>
                </a:path>
              </a:pathLst>
            </a:custGeom>
            <a:ln w="10131">
              <a:solidFill>
                <a:srgbClr val="0693A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756262" y="6166375"/>
              <a:ext cx="186055" cy="46990"/>
            </a:xfrm>
            <a:custGeom>
              <a:avLst/>
              <a:gdLst/>
              <a:ahLst/>
              <a:cxnLst/>
              <a:rect l="l" t="t" r="r" b="b"/>
              <a:pathLst>
                <a:path w="186055" h="46989">
                  <a:moveTo>
                    <a:pt x="185990" y="678"/>
                  </a:moveTo>
                  <a:lnTo>
                    <a:pt x="182390" y="18503"/>
                  </a:lnTo>
                  <a:lnTo>
                    <a:pt x="172575" y="33060"/>
                  </a:lnTo>
                  <a:lnTo>
                    <a:pt x="158018" y="42875"/>
                  </a:lnTo>
                  <a:lnTo>
                    <a:pt x="140194" y="46474"/>
                  </a:lnTo>
                  <a:lnTo>
                    <a:pt x="137397" y="46474"/>
                  </a:lnTo>
                  <a:lnTo>
                    <a:pt x="119567" y="42875"/>
                  </a:lnTo>
                  <a:lnTo>
                    <a:pt x="105007" y="33060"/>
                  </a:lnTo>
                  <a:lnTo>
                    <a:pt x="95191" y="18503"/>
                  </a:lnTo>
                  <a:lnTo>
                    <a:pt x="91591" y="678"/>
                  </a:lnTo>
                  <a:lnTo>
                    <a:pt x="91591" y="0"/>
                  </a:lnTo>
                  <a:lnTo>
                    <a:pt x="87993" y="17824"/>
                  </a:lnTo>
                  <a:lnTo>
                    <a:pt x="78181" y="32381"/>
                  </a:lnTo>
                  <a:lnTo>
                    <a:pt x="63624" y="42196"/>
                  </a:lnTo>
                  <a:lnTo>
                    <a:pt x="45795" y="45795"/>
                  </a:lnTo>
                  <a:lnTo>
                    <a:pt x="27971" y="42196"/>
                  </a:lnTo>
                  <a:lnTo>
                    <a:pt x="13414" y="32381"/>
                  </a:lnTo>
                  <a:lnTo>
                    <a:pt x="3599" y="17824"/>
                  </a:lnTo>
                  <a:lnTo>
                    <a:pt x="0" y="0"/>
                  </a:lnTo>
                </a:path>
              </a:pathLst>
            </a:custGeom>
            <a:ln w="10131">
              <a:solidFill>
                <a:srgbClr val="0693A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208611" y="6979083"/>
              <a:ext cx="186055" cy="46990"/>
            </a:xfrm>
            <a:custGeom>
              <a:avLst/>
              <a:gdLst/>
              <a:ahLst/>
              <a:cxnLst/>
              <a:rect l="l" t="t" r="r" b="b"/>
              <a:pathLst>
                <a:path w="186054" h="46990">
                  <a:moveTo>
                    <a:pt x="185990" y="678"/>
                  </a:moveTo>
                  <a:lnTo>
                    <a:pt x="182390" y="18503"/>
                  </a:lnTo>
                  <a:lnTo>
                    <a:pt x="172575" y="33060"/>
                  </a:lnTo>
                  <a:lnTo>
                    <a:pt x="158018" y="42875"/>
                  </a:lnTo>
                  <a:lnTo>
                    <a:pt x="140194" y="46474"/>
                  </a:lnTo>
                  <a:lnTo>
                    <a:pt x="137397" y="46474"/>
                  </a:lnTo>
                  <a:lnTo>
                    <a:pt x="119567" y="42875"/>
                  </a:lnTo>
                  <a:lnTo>
                    <a:pt x="105007" y="33060"/>
                  </a:lnTo>
                  <a:lnTo>
                    <a:pt x="95191" y="18503"/>
                  </a:lnTo>
                  <a:lnTo>
                    <a:pt x="91591" y="678"/>
                  </a:lnTo>
                  <a:lnTo>
                    <a:pt x="91591" y="0"/>
                  </a:lnTo>
                  <a:lnTo>
                    <a:pt x="87993" y="17824"/>
                  </a:lnTo>
                  <a:lnTo>
                    <a:pt x="78181" y="32381"/>
                  </a:lnTo>
                  <a:lnTo>
                    <a:pt x="63624" y="42196"/>
                  </a:lnTo>
                  <a:lnTo>
                    <a:pt x="45795" y="45795"/>
                  </a:lnTo>
                  <a:lnTo>
                    <a:pt x="27971" y="42196"/>
                  </a:lnTo>
                  <a:lnTo>
                    <a:pt x="13414" y="32381"/>
                  </a:lnTo>
                  <a:lnTo>
                    <a:pt x="3599" y="17824"/>
                  </a:lnTo>
                  <a:lnTo>
                    <a:pt x="0" y="0"/>
                  </a:lnTo>
                </a:path>
              </a:pathLst>
            </a:custGeom>
            <a:ln w="10131">
              <a:solidFill>
                <a:srgbClr val="0693A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7415489" y="5053706"/>
              <a:ext cx="186055" cy="46990"/>
            </a:xfrm>
            <a:custGeom>
              <a:avLst/>
              <a:gdLst/>
              <a:ahLst/>
              <a:cxnLst/>
              <a:rect l="l" t="t" r="r" b="b"/>
              <a:pathLst>
                <a:path w="186054" h="46989">
                  <a:moveTo>
                    <a:pt x="185990" y="678"/>
                  </a:moveTo>
                  <a:lnTo>
                    <a:pt x="182390" y="18503"/>
                  </a:lnTo>
                  <a:lnTo>
                    <a:pt x="172575" y="33060"/>
                  </a:lnTo>
                  <a:lnTo>
                    <a:pt x="158018" y="42875"/>
                  </a:lnTo>
                  <a:lnTo>
                    <a:pt x="140194" y="46474"/>
                  </a:lnTo>
                  <a:lnTo>
                    <a:pt x="137397" y="46474"/>
                  </a:lnTo>
                  <a:lnTo>
                    <a:pt x="119567" y="42875"/>
                  </a:lnTo>
                  <a:lnTo>
                    <a:pt x="105007" y="33060"/>
                  </a:lnTo>
                  <a:lnTo>
                    <a:pt x="95191" y="18503"/>
                  </a:lnTo>
                  <a:lnTo>
                    <a:pt x="91591" y="678"/>
                  </a:lnTo>
                  <a:lnTo>
                    <a:pt x="91591" y="0"/>
                  </a:lnTo>
                  <a:lnTo>
                    <a:pt x="87993" y="17824"/>
                  </a:lnTo>
                  <a:lnTo>
                    <a:pt x="78181" y="32381"/>
                  </a:lnTo>
                  <a:lnTo>
                    <a:pt x="63624" y="42196"/>
                  </a:lnTo>
                  <a:lnTo>
                    <a:pt x="45795" y="45795"/>
                  </a:lnTo>
                  <a:lnTo>
                    <a:pt x="27971" y="42196"/>
                  </a:lnTo>
                  <a:lnTo>
                    <a:pt x="13414" y="32381"/>
                  </a:lnTo>
                  <a:lnTo>
                    <a:pt x="3599" y="17824"/>
                  </a:lnTo>
                  <a:lnTo>
                    <a:pt x="0" y="0"/>
                  </a:lnTo>
                </a:path>
              </a:pathLst>
            </a:custGeom>
            <a:ln w="10131">
              <a:solidFill>
                <a:srgbClr val="0693A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3057230" y="4291571"/>
              <a:ext cx="186055" cy="46990"/>
            </a:xfrm>
            <a:custGeom>
              <a:avLst/>
              <a:gdLst/>
              <a:ahLst/>
              <a:cxnLst/>
              <a:rect l="l" t="t" r="r" b="b"/>
              <a:pathLst>
                <a:path w="186055" h="46989">
                  <a:moveTo>
                    <a:pt x="185990" y="678"/>
                  </a:moveTo>
                  <a:lnTo>
                    <a:pt x="182390" y="18503"/>
                  </a:lnTo>
                  <a:lnTo>
                    <a:pt x="172575" y="33060"/>
                  </a:lnTo>
                  <a:lnTo>
                    <a:pt x="158018" y="42875"/>
                  </a:lnTo>
                  <a:lnTo>
                    <a:pt x="140194" y="46474"/>
                  </a:lnTo>
                  <a:lnTo>
                    <a:pt x="137397" y="46474"/>
                  </a:lnTo>
                  <a:lnTo>
                    <a:pt x="119567" y="42875"/>
                  </a:lnTo>
                  <a:lnTo>
                    <a:pt x="105007" y="33060"/>
                  </a:lnTo>
                  <a:lnTo>
                    <a:pt x="95191" y="18503"/>
                  </a:lnTo>
                  <a:lnTo>
                    <a:pt x="91591" y="678"/>
                  </a:lnTo>
                  <a:lnTo>
                    <a:pt x="91591" y="0"/>
                  </a:lnTo>
                  <a:lnTo>
                    <a:pt x="87993" y="17824"/>
                  </a:lnTo>
                  <a:lnTo>
                    <a:pt x="78181" y="32381"/>
                  </a:lnTo>
                  <a:lnTo>
                    <a:pt x="63624" y="42196"/>
                  </a:lnTo>
                  <a:lnTo>
                    <a:pt x="45795" y="45795"/>
                  </a:lnTo>
                  <a:lnTo>
                    <a:pt x="27971" y="42196"/>
                  </a:lnTo>
                  <a:lnTo>
                    <a:pt x="13414" y="32381"/>
                  </a:lnTo>
                  <a:lnTo>
                    <a:pt x="3599" y="17824"/>
                  </a:lnTo>
                  <a:lnTo>
                    <a:pt x="0" y="0"/>
                  </a:lnTo>
                </a:path>
              </a:pathLst>
            </a:custGeom>
            <a:ln w="10131">
              <a:solidFill>
                <a:srgbClr val="0693A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2130896" y="4115629"/>
              <a:ext cx="2393950" cy="2254250"/>
            </a:xfrm>
            <a:custGeom>
              <a:avLst/>
              <a:gdLst/>
              <a:ahLst/>
              <a:cxnLst/>
              <a:rect l="l" t="t" r="r" b="b"/>
              <a:pathLst>
                <a:path w="2393950" h="2254250">
                  <a:moveTo>
                    <a:pt x="2393504" y="2254050"/>
                  </a:moveTo>
                  <a:lnTo>
                    <a:pt x="2393504" y="1449420"/>
                  </a:lnTo>
                  <a:lnTo>
                    <a:pt x="0" y="0"/>
                  </a:lnTo>
                </a:path>
              </a:pathLst>
            </a:custGeom>
            <a:ln w="30395">
              <a:solidFill>
                <a:srgbClr val="EC745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9" name="object 19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4410117" y="6249688"/>
              <a:ext cx="228564" cy="228554"/>
            </a:xfrm>
            <a:prstGeom prst="rect">
              <a:avLst/>
            </a:prstGeom>
          </p:spPr>
        </p:pic>
        <p:pic>
          <p:nvPicPr>
            <p:cNvPr id="20" name="object 20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405077" y="2833592"/>
              <a:ext cx="2283929" cy="2283939"/>
            </a:xfrm>
            <a:prstGeom prst="rect">
              <a:avLst/>
            </a:prstGeom>
          </p:spPr>
        </p:pic>
        <p:pic>
          <p:nvPicPr>
            <p:cNvPr id="21" name="object 21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4510208" y="5556564"/>
              <a:ext cx="2172448" cy="367441"/>
            </a:xfrm>
            <a:prstGeom prst="rect">
              <a:avLst/>
            </a:prstGeom>
          </p:spPr>
        </p:pic>
      </p:grpSp>
      <p:sp>
        <p:nvSpPr>
          <p:cNvPr id="22" name="object 22"/>
          <p:cNvSpPr txBox="1"/>
          <p:nvPr/>
        </p:nvSpPr>
        <p:spPr>
          <a:xfrm>
            <a:off x="4510208" y="5556563"/>
            <a:ext cx="2172970" cy="367665"/>
          </a:xfrm>
          <a:prstGeom prst="rect">
            <a:avLst/>
          </a:prstGeom>
        </p:spPr>
        <p:txBody>
          <a:bodyPr vert="horz" wrap="square" lIns="0" tIns="41910" rIns="0" bIns="0" rtlCol="0">
            <a:spAutoFit/>
          </a:bodyPr>
          <a:lstStyle/>
          <a:p>
            <a:pPr marL="89535">
              <a:lnSpc>
                <a:spcPct val="100000"/>
              </a:lnSpc>
              <a:spcBef>
                <a:spcPts val="330"/>
              </a:spcBef>
            </a:pPr>
            <a:r>
              <a:rPr sz="2000" b="1" dirty="0">
                <a:solidFill>
                  <a:srgbClr val="025051"/>
                </a:solidFill>
                <a:latin typeface="Montserrat Black"/>
                <a:cs typeface="Montserrat Black"/>
              </a:rPr>
              <a:t>C</a:t>
            </a:r>
            <a:r>
              <a:rPr sz="2000" b="1" spc="-220" dirty="0">
                <a:solidFill>
                  <a:srgbClr val="025051"/>
                </a:solidFill>
                <a:latin typeface="Montserrat Black"/>
                <a:cs typeface="Montserrat Black"/>
              </a:rPr>
              <a:t> </a:t>
            </a:r>
            <a:r>
              <a:rPr sz="2000" b="1" spc="330" dirty="0">
                <a:solidFill>
                  <a:srgbClr val="025051"/>
                </a:solidFill>
                <a:latin typeface="Montserrat Black"/>
                <a:cs typeface="Montserrat Black"/>
              </a:rPr>
              <a:t>ASANARE </a:t>
            </a:r>
            <a:endParaRPr sz="2000">
              <a:latin typeface="Montserrat Black"/>
              <a:cs typeface="Montserrat Black"/>
            </a:endParaRPr>
          </a:p>
        </p:txBody>
      </p:sp>
      <p:grpSp>
        <p:nvGrpSpPr>
          <p:cNvPr id="23" name="object 23"/>
          <p:cNvGrpSpPr/>
          <p:nvPr/>
        </p:nvGrpSpPr>
        <p:grpSpPr>
          <a:xfrm>
            <a:off x="9226935" y="17251826"/>
            <a:ext cx="1205230" cy="1205230"/>
            <a:chOff x="9226935" y="17251826"/>
            <a:chExt cx="1205230" cy="1205230"/>
          </a:xfrm>
        </p:grpSpPr>
        <p:sp>
          <p:nvSpPr>
            <p:cNvPr id="24" name="object 24"/>
            <p:cNvSpPr/>
            <p:nvPr/>
          </p:nvSpPr>
          <p:spPr>
            <a:xfrm>
              <a:off x="9226935" y="17253234"/>
              <a:ext cx="1205230" cy="1203960"/>
            </a:xfrm>
            <a:custGeom>
              <a:avLst/>
              <a:gdLst/>
              <a:ahLst/>
              <a:cxnLst/>
              <a:rect l="l" t="t" r="r" b="b"/>
              <a:pathLst>
                <a:path w="1205229" h="1203959">
                  <a:moveTo>
                    <a:pt x="645185" y="0"/>
                  </a:moveTo>
                  <a:lnTo>
                    <a:pt x="602520" y="601111"/>
                  </a:lnTo>
                  <a:lnTo>
                    <a:pt x="0" y="589966"/>
                  </a:lnTo>
                  <a:lnTo>
                    <a:pt x="988" y="637489"/>
                  </a:lnTo>
                  <a:lnTo>
                    <a:pt x="5635" y="684124"/>
                  </a:lnTo>
                  <a:lnTo>
                    <a:pt x="13804" y="729723"/>
                  </a:lnTo>
                  <a:lnTo>
                    <a:pt x="25360" y="774137"/>
                  </a:lnTo>
                  <a:lnTo>
                    <a:pt x="40167" y="817216"/>
                  </a:lnTo>
                  <a:lnTo>
                    <a:pt x="58088" y="858814"/>
                  </a:lnTo>
                  <a:lnTo>
                    <a:pt x="78987" y="898780"/>
                  </a:lnTo>
                  <a:lnTo>
                    <a:pt x="102729" y="936966"/>
                  </a:lnTo>
                  <a:lnTo>
                    <a:pt x="129178" y="973223"/>
                  </a:lnTo>
                  <a:lnTo>
                    <a:pt x="158197" y="1007403"/>
                  </a:lnTo>
                  <a:lnTo>
                    <a:pt x="189651" y="1039357"/>
                  </a:lnTo>
                  <a:lnTo>
                    <a:pt x="223403" y="1068936"/>
                  </a:lnTo>
                  <a:lnTo>
                    <a:pt x="259318" y="1095991"/>
                  </a:lnTo>
                  <a:lnTo>
                    <a:pt x="297260" y="1120374"/>
                  </a:lnTo>
                  <a:lnTo>
                    <a:pt x="337092" y="1141936"/>
                  </a:lnTo>
                  <a:lnTo>
                    <a:pt x="378679" y="1160528"/>
                  </a:lnTo>
                  <a:lnTo>
                    <a:pt x="421885" y="1176001"/>
                  </a:lnTo>
                  <a:lnTo>
                    <a:pt x="466573" y="1188207"/>
                  </a:lnTo>
                  <a:lnTo>
                    <a:pt x="512608" y="1196998"/>
                  </a:lnTo>
                  <a:lnTo>
                    <a:pt x="559854" y="1202223"/>
                  </a:lnTo>
                  <a:lnTo>
                    <a:pt x="606959" y="1203748"/>
                  </a:lnTo>
                  <a:lnTo>
                    <a:pt x="653325" y="1201675"/>
                  </a:lnTo>
                  <a:lnTo>
                    <a:pt x="698809" y="1196128"/>
                  </a:lnTo>
                  <a:lnTo>
                    <a:pt x="743269" y="1187231"/>
                  </a:lnTo>
                  <a:lnTo>
                    <a:pt x="786561" y="1175108"/>
                  </a:lnTo>
                  <a:lnTo>
                    <a:pt x="828542" y="1159885"/>
                  </a:lnTo>
                  <a:lnTo>
                    <a:pt x="869069" y="1141684"/>
                  </a:lnTo>
                  <a:lnTo>
                    <a:pt x="907999" y="1120629"/>
                  </a:lnTo>
                  <a:lnTo>
                    <a:pt x="945189" y="1096846"/>
                  </a:lnTo>
                  <a:lnTo>
                    <a:pt x="980496" y="1070458"/>
                  </a:lnTo>
                  <a:lnTo>
                    <a:pt x="1013776" y="1041589"/>
                  </a:lnTo>
                  <a:lnTo>
                    <a:pt x="1044886" y="1010364"/>
                  </a:lnTo>
                  <a:lnTo>
                    <a:pt x="1073684" y="976906"/>
                  </a:lnTo>
                  <a:lnTo>
                    <a:pt x="1100026" y="941340"/>
                  </a:lnTo>
                  <a:lnTo>
                    <a:pt x="1123768" y="903790"/>
                  </a:lnTo>
                  <a:lnTo>
                    <a:pt x="1144769" y="864380"/>
                  </a:lnTo>
                  <a:lnTo>
                    <a:pt x="1162885" y="823235"/>
                  </a:lnTo>
                  <a:lnTo>
                    <a:pt x="1177972" y="780477"/>
                  </a:lnTo>
                  <a:lnTo>
                    <a:pt x="1189887" y="736232"/>
                  </a:lnTo>
                  <a:lnTo>
                    <a:pt x="1198488" y="690624"/>
                  </a:lnTo>
                  <a:lnTo>
                    <a:pt x="1203631" y="643777"/>
                  </a:lnTo>
                  <a:lnTo>
                    <a:pt x="1205156" y="596672"/>
                  </a:lnTo>
                  <a:lnTo>
                    <a:pt x="1203083" y="550306"/>
                  </a:lnTo>
                  <a:lnTo>
                    <a:pt x="1197536" y="504822"/>
                  </a:lnTo>
                  <a:lnTo>
                    <a:pt x="1188639" y="460362"/>
                  </a:lnTo>
                  <a:lnTo>
                    <a:pt x="1176517" y="417070"/>
                  </a:lnTo>
                  <a:lnTo>
                    <a:pt x="1161293" y="375089"/>
                  </a:lnTo>
                  <a:lnTo>
                    <a:pt x="1143092" y="334562"/>
                  </a:lnTo>
                  <a:lnTo>
                    <a:pt x="1122038" y="295632"/>
                  </a:lnTo>
                  <a:lnTo>
                    <a:pt x="1098254" y="258442"/>
                  </a:lnTo>
                  <a:lnTo>
                    <a:pt x="1071866" y="223135"/>
                  </a:lnTo>
                  <a:lnTo>
                    <a:pt x="1042998" y="189855"/>
                  </a:lnTo>
                  <a:lnTo>
                    <a:pt x="1011772" y="158745"/>
                  </a:lnTo>
                  <a:lnTo>
                    <a:pt x="978315" y="129947"/>
                  </a:lnTo>
                  <a:lnTo>
                    <a:pt x="942749" y="103605"/>
                  </a:lnTo>
                  <a:lnTo>
                    <a:pt x="905199" y="79863"/>
                  </a:lnTo>
                  <a:lnTo>
                    <a:pt x="865789" y="58862"/>
                  </a:lnTo>
                  <a:lnTo>
                    <a:pt x="824643" y="40746"/>
                  </a:lnTo>
                  <a:lnTo>
                    <a:pt x="781885" y="25659"/>
                  </a:lnTo>
                  <a:lnTo>
                    <a:pt x="737641" y="13744"/>
                  </a:lnTo>
                  <a:lnTo>
                    <a:pt x="692032" y="5143"/>
                  </a:lnTo>
                  <a:lnTo>
                    <a:pt x="645185" y="0"/>
                  </a:lnTo>
                  <a:close/>
                </a:path>
              </a:pathLst>
            </a:custGeom>
            <a:solidFill>
              <a:srgbClr val="0693A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9226935" y="17251826"/>
              <a:ext cx="645795" cy="602615"/>
            </a:xfrm>
            <a:custGeom>
              <a:avLst/>
              <a:gdLst/>
              <a:ahLst/>
              <a:cxnLst/>
              <a:rect l="l" t="t" r="r" b="b"/>
              <a:pathLst>
                <a:path w="645795" h="602615">
                  <a:moveTo>
                    <a:pt x="613665" y="0"/>
                  </a:moveTo>
                  <a:lnTo>
                    <a:pt x="566545" y="942"/>
                  </a:lnTo>
                  <a:lnTo>
                    <a:pt x="520351" y="5439"/>
                  </a:lnTo>
                  <a:lnTo>
                    <a:pt x="475219" y="13359"/>
                  </a:lnTo>
                  <a:lnTo>
                    <a:pt x="431286" y="24570"/>
                  </a:lnTo>
                  <a:lnTo>
                    <a:pt x="388688" y="38942"/>
                  </a:lnTo>
                  <a:lnTo>
                    <a:pt x="347561" y="56342"/>
                  </a:lnTo>
                  <a:lnTo>
                    <a:pt x="308042" y="76639"/>
                  </a:lnTo>
                  <a:lnTo>
                    <a:pt x="270267" y="99702"/>
                  </a:lnTo>
                  <a:lnTo>
                    <a:pt x="234373" y="125399"/>
                  </a:lnTo>
                  <a:lnTo>
                    <a:pt x="200497" y="153599"/>
                  </a:lnTo>
                  <a:lnTo>
                    <a:pt x="168773" y="184169"/>
                  </a:lnTo>
                  <a:lnTo>
                    <a:pt x="139340" y="216980"/>
                  </a:lnTo>
                  <a:lnTo>
                    <a:pt x="112333" y="251899"/>
                  </a:lnTo>
                  <a:lnTo>
                    <a:pt x="87889" y="288795"/>
                  </a:lnTo>
                  <a:lnTo>
                    <a:pt x="66144" y="327536"/>
                  </a:lnTo>
                  <a:lnTo>
                    <a:pt x="47235" y="367992"/>
                  </a:lnTo>
                  <a:lnTo>
                    <a:pt x="31298" y="410029"/>
                  </a:lnTo>
                  <a:lnTo>
                    <a:pt x="18470" y="453518"/>
                  </a:lnTo>
                  <a:lnTo>
                    <a:pt x="8886" y="498326"/>
                  </a:lnTo>
                  <a:lnTo>
                    <a:pt x="2684" y="544322"/>
                  </a:lnTo>
                  <a:lnTo>
                    <a:pt x="0" y="591375"/>
                  </a:lnTo>
                  <a:lnTo>
                    <a:pt x="602520" y="602520"/>
                  </a:lnTo>
                  <a:lnTo>
                    <a:pt x="645185" y="1408"/>
                  </a:lnTo>
                  <a:lnTo>
                    <a:pt x="629436" y="445"/>
                  </a:lnTo>
                  <a:lnTo>
                    <a:pt x="613665" y="0"/>
                  </a:lnTo>
                  <a:close/>
                </a:path>
              </a:pathLst>
            </a:custGeom>
            <a:solidFill>
              <a:srgbClr val="02505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9360134" y="17385215"/>
              <a:ext cx="925830" cy="925830"/>
            </a:xfrm>
            <a:custGeom>
              <a:avLst/>
              <a:gdLst/>
              <a:ahLst/>
              <a:cxnLst/>
              <a:rect l="l" t="t" r="r" b="b"/>
              <a:pathLst>
                <a:path w="925829" h="925830">
                  <a:moveTo>
                    <a:pt x="462609" y="0"/>
                  </a:moveTo>
                  <a:lnTo>
                    <a:pt x="415308" y="2390"/>
                  </a:lnTo>
                  <a:lnTo>
                    <a:pt x="369373" y="9402"/>
                  </a:lnTo>
                  <a:lnTo>
                    <a:pt x="325038" y="20804"/>
                  </a:lnTo>
                  <a:lnTo>
                    <a:pt x="282534" y="36363"/>
                  </a:lnTo>
                  <a:lnTo>
                    <a:pt x="242094" y="55845"/>
                  </a:lnTo>
                  <a:lnTo>
                    <a:pt x="203952" y="79020"/>
                  </a:lnTo>
                  <a:lnTo>
                    <a:pt x="168338" y="105654"/>
                  </a:lnTo>
                  <a:lnTo>
                    <a:pt x="135486" y="135514"/>
                  </a:lnTo>
                  <a:lnTo>
                    <a:pt x="105629" y="168369"/>
                  </a:lnTo>
                  <a:lnTo>
                    <a:pt x="78998" y="203985"/>
                  </a:lnTo>
                  <a:lnTo>
                    <a:pt x="55827" y="242130"/>
                  </a:lnTo>
                  <a:lnTo>
                    <a:pt x="36348" y="282571"/>
                  </a:lnTo>
                  <a:lnTo>
                    <a:pt x="20793" y="325076"/>
                  </a:lnTo>
                  <a:lnTo>
                    <a:pt x="9395" y="369413"/>
                  </a:lnTo>
                  <a:lnTo>
                    <a:pt x="2386" y="415348"/>
                  </a:lnTo>
                  <a:lnTo>
                    <a:pt x="0" y="462650"/>
                  </a:lnTo>
                  <a:lnTo>
                    <a:pt x="2390" y="509951"/>
                  </a:lnTo>
                  <a:lnTo>
                    <a:pt x="9402" y="555886"/>
                  </a:lnTo>
                  <a:lnTo>
                    <a:pt x="20804" y="600221"/>
                  </a:lnTo>
                  <a:lnTo>
                    <a:pt x="36363" y="642725"/>
                  </a:lnTo>
                  <a:lnTo>
                    <a:pt x="55845" y="683164"/>
                  </a:lnTo>
                  <a:lnTo>
                    <a:pt x="79020" y="721307"/>
                  </a:lnTo>
                  <a:lnTo>
                    <a:pt x="105654" y="756921"/>
                  </a:lnTo>
                  <a:lnTo>
                    <a:pt x="135514" y="789772"/>
                  </a:lnTo>
                  <a:lnTo>
                    <a:pt x="168369" y="819630"/>
                  </a:lnTo>
                  <a:lnTo>
                    <a:pt x="203985" y="846261"/>
                  </a:lnTo>
                  <a:lnTo>
                    <a:pt x="242130" y="869432"/>
                  </a:lnTo>
                  <a:lnTo>
                    <a:pt x="282571" y="888911"/>
                  </a:lnTo>
                  <a:lnTo>
                    <a:pt x="325076" y="904466"/>
                  </a:lnTo>
                  <a:lnTo>
                    <a:pt x="369413" y="915864"/>
                  </a:lnTo>
                  <a:lnTo>
                    <a:pt x="415348" y="922873"/>
                  </a:lnTo>
                  <a:lnTo>
                    <a:pt x="462650" y="925259"/>
                  </a:lnTo>
                  <a:lnTo>
                    <a:pt x="509951" y="922869"/>
                  </a:lnTo>
                  <a:lnTo>
                    <a:pt x="555886" y="915857"/>
                  </a:lnTo>
                  <a:lnTo>
                    <a:pt x="600221" y="904455"/>
                  </a:lnTo>
                  <a:lnTo>
                    <a:pt x="642725" y="888896"/>
                  </a:lnTo>
                  <a:lnTo>
                    <a:pt x="683164" y="869413"/>
                  </a:lnTo>
                  <a:lnTo>
                    <a:pt x="721307" y="846239"/>
                  </a:lnTo>
                  <a:lnTo>
                    <a:pt x="756921" y="819605"/>
                  </a:lnTo>
                  <a:lnTo>
                    <a:pt x="789772" y="789745"/>
                  </a:lnTo>
                  <a:lnTo>
                    <a:pt x="819630" y="756890"/>
                  </a:lnTo>
                  <a:lnTo>
                    <a:pt x="846261" y="721274"/>
                  </a:lnTo>
                  <a:lnTo>
                    <a:pt x="869432" y="683129"/>
                  </a:lnTo>
                  <a:lnTo>
                    <a:pt x="888911" y="642688"/>
                  </a:lnTo>
                  <a:lnTo>
                    <a:pt x="904466" y="600183"/>
                  </a:lnTo>
                  <a:lnTo>
                    <a:pt x="915864" y="555846"/>
                  </a:lnTo>
                  <a:lnTo>
                    <a:pt x="922873" y="509911"/>
                  </a:lnTo>
                  <a:lnTo>
                    <a:pt x="925259" y="462609"/>
                  </a:lnTo>
                  <a:lnTo>
                    <a:pt x="922869" y="415308"/>
                  </a:lnTo>
                  <a:lnTo>
                    <a:pt x="915857" y="369373"/>
                  </a:lnTo>
                  <a:lnTo>
                    <a:pt x="904455" y="325038"/>
                  </a:lnTo>
                  <a:lnTo>
                    <a:pt x="888896" y="282534"/>
                  </a:lnTo>
                  <a:lnTo>
                    <a:pt x="869413" y="242094"/>
                  </a:lnTo>
                  <a:lnTo>
                    <a:pt x="846239" y="203952"/>
                  </a:lnTo>
                  <a:lnTo>
                    <a:pt x="819605" y="168338"/>
                  </a:lnTo>
                  <a:lnTo>
                    <a:pt x="789745" y="135486"/>
                  </a:lnTo>
                  <a:lnTo>
                    <a:pt x="756890" y="105629"/>
                  </a:lnTo>
                  <a:lnTo>
                    <a:pt x="721274" y="78998"/>
                  </a:lnTo>
                  <a:lnTo>
                    <a:pt x="683129" y="55827"/>
                  </a:lnTo>
                  <a:lnTo>
                    <a:pt x="642688" y="36348"/>
                  </a:lnTo>
                  <a:lnTo>
                    <a:pt x="600183" y="20793"/>
                  </a:lnTo>
                  <a:lnTo>
                    <a:pt x="555846" y="9395"/>
                  </a:lnTo>
                  <a:lnTo>
                    <a:pt x="509911" y="2386"/>
                  </a:lnTo>
                  <a:lnTo>
                    <a:pt x="462609" y="0"/>
                  </a:lnTo>
                  <a:close/>
                </a:path>
              </a:pathLst>
            </a:custGeom>
            <a:solidFill>
              <a:srgbClr val="F3F0E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7" name="object 27"/>
          <p:cNvSpPr/>
          <p:nvPr/>
        </p:nvSpPr>
        <p:spPr>
          <a:xfrm>
            <a:off x="12156935" y="12720432"/>
            <a:ext cx="1717675" cy="1717675"/>
          </a:xfrm>
          <a:custGeom>
            <a:avLst/>
            <a:gdLst/>
            <a:ahLst/>
            <a:cxnLst/>
            <a:rect l="l" t="t" r="r" b="b"/>
            <a:pathLst>
              <a:path w="1717675" h="1717675">
                <a:moveTo>
                  <a:pt x="858683" y="0"/>
                </a:moveTo>
                <a:lnTo>
                  <a:pt x="92635" y="0"/>
                </a:lnTo>
                <a:lnTo>
                  <a:pt x="56575" y="7280"/>
                </a:lnTo>
                <a:lnTo>
                  <a:pt x="27130" y="27135"/>
                </a:lnTo>
                <a:lnTo>
                  <a:pt x="7279" y="56584"/>
                </a:lnTo>
                <a:lnTo>
                  <a:pt x="0" y="92645"/>
                </a:lnTo>
                <a:lnTo>
                  <a:pt x="0" y="858693"/>
                </a:lnTo>
                <a:lnTo>
                  <a:pt x="1359" y="907420"/>
                </a:lnTo>
                <a:lnTo>
                  <a:pt x="5388" y="955434"/>
                </a:lnTo>
                <a:lnTo>
                  <a:pt x="12016" y="1002662"/>
                </a:lnTo>
                <a:lnTo>
                  <a:pt x="21168" y="1049032"/>
                </a:lnTo>
                <a:lnTo>
                  <a:pt x="32774" y="1094472"/>
                </a:lnTo>
                <a:lnTo>
                  <a:pt x="46760" y="1138908"/>
                </a:lnTo>
                <a:lnTo>
                  <a:pt x="63053" y="1182269"/>
                </a:lnTo>
                <a:lnTo>
                  <a:pt x="81582" y="1224482"/>
                </a:lnTo>
                <a:lnTo>
                  <a:pt x="102274" y="1265474"/>
                </a:lnTo>
                <a:lnTo>
                  <a:pt x="125056" y="1305173"/>
                </a:lnTo>
                <a:lnTo>
                  <a:pt x="149856" y="1343507"/>
                </a:lnTo>
                <a:lnTo>
                  <a:pt x="176602" y="1380403"/>
                </a:lnTo>
                <a:lnTo>
                  <a:pt x="205220" y="1415788"/>
                </a:lnTo>
                <a:lnTo>
                  <a:pt x="235639" y="1449590"/>
                </a:lnTo>
                <a:lnTo>
                  <a:pt x="267786" y="1481737"/>
                </a:lnTo>
                <a:lnTo>
                  <a:pt x="301588" y="1512156"/>
                </a:lnTo>
                <a:lnTo>
                  <a:pt x="336973" y="1540774"/>
                </a:lnTo>
                <a:lnTo>
                  <a:pt x="373869" y="1567520"/>
                </a:lnTo>
                <a:lnTo>
                  <a:pt x="412203" y="1592320"/>
                </a:lnTo>
                <a:lnTo>
                  <a:pt x="451902" y="1615102"/>
                </a:lnTo>
                <a:lnTo>
                  <a:pt x="492894" y="1635794"/>
                </a:lnTo>
                <a:lnTo>
                  <a:pt x="535107" y="1654323"/>
                </a:lnTo>
                <a:lnTo>
                  <a:pt x="578468" y="1670616"/>
                </a:lnTo>
                <a:lnTo>
                  <a:pt x="622904" y="1684602"/>
                </a:lnTo>
                <a:lnTo>
                  <a:pt x="668344" y="1696208"/>
                </a:lnTo>
                <a:lnTo>
                  <a:pt x="714714" y="1705360"/>
                </a:lnTo>
                <a:lnTo>
                  <a:pt x="761942" y="1711988"/>
                </a:lnTo>
                <a:lnTo>
                  <a:pt x="809956" y="1716017"/>
                </a:lnTo>
                <a:lnTo>
                  <a:pt x="858683" y="1717376"/>
                </a:lnTo>
                <a:lnTo>
                  <a:pt x="907410" y="1716017"/>
                </a:lnTo>
                <a:lnTo>
                  <a:pt x="955424" y="1711988"/>
                </a:lnTo>
                <a:lnTo>
                  <a:pt x="1002652" y="1705360"/>
                </a:lnTo>
                <a:lnTo>
                  <a:pt x="1049022" y="1696208"/>
                </a:lnTo>
                <a:lnTo>
                  <a:pt x="1094462" y="1684602"/>
                </a:lnTo>
                <a:lnTo>
                  <a:pt x="1138898" y="1670616"/>
                </a:lnTo>
                <a:lnTo>
                  <a:pt x="1182259" y="1654323"/>
                </a:lnTo>
                <a:lnTo>
                  <a:pt x="1224472" y="1635794"/>
                </a:lnTo>
                <a:lnTo>
                  <a:pt x="1265464" y="1615102"/>
                </a:lnTo>
                <a:lnTo>
                  <a:pt x="1305163" y="1592320"/>
                </a:lnTo>
                <a:lnTo>
                  <a:pt x="1343497" y="1567520"/>
                </a:lnTo>
                <a:lnTo>
                  <a:pt x="1380393" y="1540774"/>
                </a:lnTo>
                <a:lnTo>
                  <a:pt x="1415778" y="1512156"/>
                </a:lnTo>
                <a:lnTo>
                  <a:pt x="1449580" y="1481737"/>
                </a:lnTo>
                <a:lnTo>
                  <a:pt x="1481727" y="1449590"/>
                </a:lnTo>
                <a:lnTo>
                  <a:pt x="1512146" y="1415788"/>
                </a:lnTo>
                <a:lnTo>
                  <a:pt x="1540764" y="1380403"/>
                </a:lnTo>
                <a:lnTo>
                  <a:pt x="1567510" y="1343507"/>
                </a:lnTo>
                <a:lnTo>
                  <a:pt x="1592310" y="1305173"/>
                </a:lnTo>
                <a:lnTo>
                  <a:pt x="1615092" y="1265474"/>
                </a:lnTo>
                <a:lnTo>
                  <a:pt x="1635784" y="1224482"/>
                </a:lnTo>
                <a:lnTo>
                  <a:pt x="1654313" y="1182269"/>
                </a:lnTo>
                <a:lnTo>
                  <a:pt x="1670606" y="1138908"/>
                </a:lnTo>
                <a:lnTo>
                  <a:pt x="1684592" y="1094472"/>
                </a:lnTo>
                <a:lnTo>
                  <a:pt x="1696198" y="1049032"/>
                </a:lnTo>
                <a:lnTo>
                  <a:pt x="1705350" y="1002662"/>
                </a:lnTo>
                <a:lnTo>
                  <a:pt x="1711977" y="955434"/>
                </a:lnTo>
                <a:lnTo>
                  <a:pt x="1716007" y="907420"/>
                </a:lnTo>
                <a:lnTo>
                  <a:pt x="1717366" y="858693"/>
                </a:lnTo>
                <a:lnTo>
                  <a:pt x="1716007" y="809966"/>
                </a:lnTo>
                <a:lnTo>
                  <a:pt x="1711977" y="761952"/>
                </a:lnTo>
                <a:lnTo>
                  <a:pt x="1705350" y="714724"/>
                </a:lnTo>
                <a:lnTo>
                  <a:pt x="1696198" y="668353"/>
                </a:lnTo>
                <a:lnTo>
                  <a:pt x="1684592" y="622914"/>
                </a:lnTo>
                <a:lnTo>
                  <a:pt x="1670606" y="578477"/>
                </a:lnTo>
                <a:lnTo>
                  <a:pt x="1654313" y="535116"/>
                </a:lnTo>
                <a:lnTo>
                  <a:pt x="1635784" y="492902"/>
                </a:lnTo>
                <a:lnTo>
                  <a:pt x="1615092" y="451910"/>
                </a:lnTo>
                <a:lnTo>
                  <a:pt x="1592310" y="412210"/>
                </a:lnTo>
                <a:lnTo>
                  <a:pt x="1567510" y="373876"/>
                </a:lnTo>
                <a:lnTo>
                  <a:pt x="1540764" y="336980"/>
                </a:lnTo>
                <a:lnTo>
                  <a:pt x="1512146" y="301594"/>
                </a:lnTo>
                <a:lnTo>
                  <a:pt x="1481727" y="267791"/>
                </a:lnTo>
                <a:lnTo>
                  <a:pt x="1449580" y="235644"/>
                </a:lnTo>
                <a:lnTo>
                  <a:pt x="1415778" y="205224"/>
                </a:lnTo>
                <a:lnTo>
                  <a:pt x="1380393" y="176605"/>
                </a:lnTo>
                <a:lnTo>
                  <a:pt x="1343497" y="149859"/>
                </a:lnTo>
                <a:lnTo>
                  <a:pt x="1305163" y="125059"/>
                </a:lnTo>
                <a:lnTo>
                  <a:pt x="1265464" y="102276"/>
                </a:lnTo>
                <a:lnTo>
                  <a:pt x="1224472" y="81584"/>
                </a:lnTo>
                <a:lnTo>
                  <a:pt x="1182259" y="63055"/>
                </a:lnTo>
                <a:lnTo>
                  <a:pt x="1138898" y="46761"/>
                </a:lnTo>
                <a:lnTo>
                  <a:pt x="1094462" y="32775"/>
                </a:lnTo>
                <a:lnTo>
                  <a:pt x="1049022" y="21169"/>
                </a:lnTo>
                <a:lnTo>
                  <a:pt x="1002652" y="12016"/>
                </a:lnTo>
                <a:lnTo>
                  <a:pt x="955424" y="5388"/>
                </a:lnTo>
                <a:lnTo>
                  <a:pt x="907410" y="1359"/>
                </a:lnTo>
                <a:lnTo>
                  <a:pt x="858683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28" name="object 28"/>
          <p:cNvGrpSpPr/>
          <p:nvPr/>
        </p:nvGrpSpPr>
        <p:grpSpPr>
          <a:xfrm>
            <a:off x="6887838" y="2088468"/>
            <a:ext cx="1721485" cy="7493634"/>
            <a:chOff x="6887838" y="2088468"/>
            <a:chExt cx="1721485" cy="7493634"/>
          </a:xfrm>
        </p:grpSpPr>
        <p:sp>
          <p:nvSpPr>
            <p:cNvPr id="29" name="object 29"/>
            <p:cNvSpPr/>
            <p:nvPr/>
          </p:nvSpPr>
          <p:spPr>
            <a:xfrm>
              <a:off x="6890378" y="4455160"/>
              <a:ext cx="306705" cy="267970"/>
            </a:xfrm>
            <a:custGeom>
              <a:avLst/>
              <a:gdLst/>
              <a:ahLst/>
              <a:cxnLst/>
              <a:rect l="l" t="t" r="r" b="b"/>
              <a:pathLst>
                <a:path w="306704" h="267970">
                  <a:moveTo>
                    <a:pt x="163933" y="0"/>
                  </a:moveTo>
                  <a:lnTo>
                    <a:pt x="209865" y="8378"/>
                  </a:lnTo>
                  <a:lnTo>
                    <a:pt x="249109" y="27916"/>
                  </a:lnTo>
                  <a:lnTo>
                    <a:pt x="279644" y="56631"/>
                  </a:lnTo>
                  <a:lnTo>
                    <a:pt x="299447" y="92546"/>
                  </a:lnTo>
                  <a:lnTo>
                    <a:pt x="306498" y="133679"/>
                  </a:lnTo>
                  <a:lnTo>
                    <a:pt x="298685" y="176093"/>
                  </a:lnTo>
                  <a:lnTo>
                    <a:pt x="276930" y="212926"/>
                  </a:lnTo>
                  <a:lnTo>
                    <a:pt x="243756" y="241970"/>
                  </a:lnTo>
                  <a:lnTo>
                    <a:pt x="201689" y="261016"/>
                  </a:lnTo>
                  <a:lnTo>
                    <a:pt x="153254" y="267855"/>
                  </a:lnTo>
                  <a:lnTo>
                    <a:pt x="104813" y="261016"/>
                  </a:lnTo>
                  <a:lnTo>
                    <a:pt x="62743" y="241970"/>
                  </a:lnTo>
                  <a:lnTo>
                    <a:pt x="29568" y="212926"/>
                  </a:lnTo>
                  <a:lnTo>
                    <a:pt x="7812" y="176093"/>
                  </a:lnTo>
                  <a:lnTo>
                    <a:pt x="0" y="133679"/>
                  </a:lnTo>
                  <a:lnTo>
                    <a:pt x="6999" y="93475"/>
                  </a:lnTo>
                  <a:lnTo>
                    <a:pt x="26576" y="58144"/>
                  </a:lnTo>
                  <a:lnTo>
                    <a:pt x="56600" y="29551"/>
                  </a:lnTo>
                  <a:lnTo>
                    <a:pt x="94940" y="9562"/>
                  </a:lnTo>
                  <a:lnTo>
                    <a:pt x="139464" y="40"/>
                  </a:lnTo>
                </a:path>
              </a:pathLst>
            </a:custGeom>
            <a:ln w="5065">
              <a:solidFill>
                <a:srgbClr val="00525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0" name="object 30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6969890" y="4243276"/>
              <a:ext cx="155533" cy="148461"/>
            </a:xfrm>
            <a:prstGeom prst="rect">
              <a:avLst/>
            </a:prstGeom>
          </p:spPr>
        </p:pic>
        <p:sp>
          <p:nvSpPr>
            <p:cNvPr id="31" name="object 31"/>
            <p:cNvSpPr/>
            <p:nvPr/>
          </p:nvSpPr>
          <p:spPr>
            <a:xfrm>
              <a:off x="6938843" y="4420605"/>
              <a:ext cx="208915" cy="347980"/>
            </a:xfrm>
            <a:custGeom>
              <a:avLst/>
              <a:gdLst/>
              <a:ahLst/>
              <a:cxnLst/>
              <a:rect l="l" t="t" r="r" b="b"/>
              <a:pathLst>
                <a:path w="208915" h="347979">
                  <a:moveTo>
                    <a:pt x="104216" y="0"/>
                  </a:moveTo>
                  <a:lnTo>
                    <a:pt x="0" y="347917"/>
                  </a:lnTo>
                  <a:lnTo>
                    <a:pt x="104216" y="256963"/>
                  </a:lnTo>
                  <a:lnTo>
                    <a:pt x="208340" y="347785"/>
                  </a:lnTo>
                  <a:lnTo>
                    <a:pt x="155868" y="174967"/>
                  </a:lnTo>
                  <a:lnTo>
                    <a:pt x="120023" y="55551"/>
                  </a:lnTo>
                  <a:lnTo>
                    <a:pt x="104216" y="0"/>
                  </a:lnTo>
                  <a:close/>
                </a:path>
              </a:pathLst>
            </a:custGeom>
            <a:solidFill>
              <a:srgbClr val="025051">
                <a:alpha val="50000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7846551" y="2093548"/>
              <a:ext cx="0" cy="7483475"/>
            </a:xfrm>
            <a:custGeom>
              <a:avLst/>
              <a:gdLst/>
              <a:ahLst/>
              <a:cxnLst/>
              <a:rect l="l" t="t" r="r" b="b"/>
              <a:pathLst>
                <a:path h="7483475">
                  <a:moveTo>
                    <a:pt x="0" y="0"/>
                  </a:moveTo>
                  <a:lnTo>
                    <a:pt x="0" y="7483446"/>
                  </a:lnTo>
                </a:path>
              </a:pathLst>
            </a:custGeom>
            <a:ln w="10131">
              <a:solidFill>
                <a:srgbClr val="22365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33"/>
            <p:cNvSpPr/>
            <p:nvPr/>
          </p:nvSpPr>
          <p:spPr>
            <a:xfrm>
              <a:off x="8023813" y="2093552"/>
              <a:ext cx="585470" cy="585470"/>
            </a:xfrm>
            <a:custGeom>
              <a:avLst/>
              <a:gdLst/>
              <a:ahLst/>
              <a:cxnLst/>
              <a:rect l="l" t="t" r="r" b="b"/>
              <a:pathLst>
                <a:path w="585470" h="585469">
                  <a:moveTo>
                    <a:pt x="292587" y="0"/>
                  </a:moveTo>
                  <a:lnTo>
                    <a:pt x="245127" y="3829"/>
                  </a:lnTo>
                  <a:lnTo>
                    <a:pt x="200106" y="14916"/>
                  </a:lnTo>
                  <a:lnTo>
                    <a:pt x="158126" y="32657"/>
                  </a:lnTo>
                  <a:lnTo>
                    <a:pt x="119788" y="56451"/>
                  </a:lnTo>
                  <a:lnTo>
                    <a:pt x="85696" y="85695"/>
                  </a:lnTo>
                  <a:lnTo>
                    <a:pt x="56452" y="119786"/>
                  </a:lnTo>
                  <a:lnTo>
                    <a:pt x="32657" y="158122"/>
                  </a:lnTo>
                  <a:lnTo>
                    <a:pt x="14916" y="200101"/>
                  </a:lnTo>
                  <a:lnTo>
                    <a:pt x="3829" y="245120"/>
                  </a:lnTo>
                  <a:lnTo>
                    <a:pt x="0" y="292577"/>
                  </a:lnTo>
                  <a:lnTo>
                    <a:pt x="3829" y="340036"/>
                  </a:lnTo>
                  <a:lnTo>
                    <a:pt x="14916" y="385056"/>
                  </a:lnTo>
                  <a:lnTo>
                    <a:pt x="32657" y="427036"/>
                  </a:lnTo>
                  <a:lnTo>
                    <a:pt x="56452" y="465372"/>
                  </a:lnTo>
                  <a:lnTo>
                    <a:pt x="85696" y="499462"/>
                  </a:lnTo>
                  <a:lnTo>
                    <a:pt x="119788" y="528705"/>
                  </a:lnTo>
                  <a:lnTo>
                    <a:pt x="158126" y="552498"/>
                  </a:lnTo>
                  <a:lnTo>
                    <a:pt x="200106" y="570239"/>
                  </a:lnTo>
                  <a:lnTo>
                    <a:pt x="245127" y="581325"/>
                  </a:lnTo>
                  <a:lnTo>
                    <a:pt x="292587" y="585154"/>
                  </a:lnTo>
                  <a:lnTo>
                    <a:pt x="340043" y="581325"/>
                  </a:lnTo>
                  <a:lnTo>
                    <a:pt x="385062" y="570239"/>
                  </a:lnTo>
                  <a:lnTo>
                    <a:pt x="427041" y="552498"/>
                  </a:lnTo>
                  <a:lnTo>
                    <a:pt x="465378" y="528705"/>
                  </a:lnTo>
                  <a:lnTo>
                    <a:pt x="499469" y="499462"/>
                  </a:lnTo>
                  <a:lnTo>
                    <a:pt x="528712" y="465372"/>
                  </a:lnTo>
                  <a:lnTo>
                    <a:pt x="552506" y="427036"/>
                  </a:lnTo>
                  <a:lnTo>
                    <a:pt x="570248" y="385056"/>
                  </a:lnTo>
                  <a:lnTo>
                    <a:pt x="581334" y="340036"/>
                  </a:lnTo>
                  <a:lnTo>
                    <a:pt x="585164" y="292577"/>
                  </a:lnTo>
                  <a:lnTo>
                    <a:pt x="581334" y="245120"/>
                  </a:lnTo>
                  <a:lnTo>
                    <a:pt x="570248" y="200101"/>
                  </a:lnTo>
                  <a:lnTo>
                    <a:pt x="552506" y="158122"/>
                  </a:lnTo>
                  <a:lnTo>
                    <a:pt x="528712" y="119786"/>
                  </a:lnTo>
                  <a:lnTo>
                    <a:pt x="499469" y="85695"/>
                  </a:lnTo>
                  <a:lnTo>
                    <a:pt x="465378" y="56451"/>
                  </a:lnTo>
                  <a:lnTo>
                    <a:pt x="427041" y="32657"/>
                  </a:lnTo>
                  <a:lnTo>
                    <a:pt x="385062" y="14916"/>
                  </a:lnTo>
                  <a:lnTo>
                    <a:pt x="340043" y="3829"/>
                  </a:lnTo>
                  <a:lnTo>
                    <a:pt x="292587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8144794" y="2212734"/>
              <a:ext cx="357505" cy="321945"/>
            </a:xfrm>
            <a:custGeom>
              <a:avLst/>
              <a:gdLst/>
              <a:ahLst/>
              <a:cxnLst/>
              <a:rect l="l" t="t" r="r" b="b"/>
              <a:pathLst>
                <a:path w="357504" h="321944">
                  <a:moveTo>
                    <a:pt x="160761" y="0"/>
                  </a:moveTo>
                  <a:lnTo>
                    <a:pt x="109945" y="8195"/>
                  </a:lnTo>
                  <a:lnTo>
                    <a:pt x="65814" y="31018"/>
                  </a:lnTo>
                  <a:lnTo>
                    <a:pt x="31015" y="65818"/>
                  </a:lnTo>
                  <a:lnTo>
                    <a:pt x="8194" y="109949"/>
                  </a:lnTo>
                  <a:lnTo>
                    <a:pt x="0" y="160761"/>
                  </a:lnTo>
                  <a:lnTo>
                    <a:pt x="8194" y="211579"/>
                  </a:lnTo>
                  <a:lnTo>
                    <a:pt x="31015" y="255713"/>
                  </a:lnTo>
                  <a:lnTo>
                    <a:pt x="65814" y="290515"/>
                  </a:lnTo>
                  <a:lnTo>
                    <a:pt x="109945" y="313337"/>
                  </a:lnTo>
                  <a:lnTo>
                    <a:pt x="160761" y="321533"/>
                  </a:lnTo>
                  <a:lnTo>
                    <a:pt x="357400" y="321533"/>
                  </a:lnTo>
                  <a:lnTo>
                    <a:pt x="290844" y="254977"/>
                  </a:lnTo>
                  <a:lnTo>
                    <a:pt x="303748" y="234034"/>
                  </a:lnTo>
                  <a:lnTo>
                    <a:pt x="313396" y="211148"/>
                  </a:lnTo>
                  <a:lnTo>
                    <a:pt x="319441" y="186623"/>
                  </a:lnTo>
                  <a:lnTo>
                    <a:pt x="321533" y="160761"/>
                  </a:lnTo>
                  <a:lnTo>
                    <a:pt x="313337" y="109949"/>
                  </a:lnTo>
                  <a:lnTo>
                    <a:pt x="290515" y="65818"/>
                  </a:lnTo>
                  <a:lnTo>
                    <a:pt x="255713" y="31018"/>
                  </a:lnTo>
                  <a:lnTo>
                    <a:pt x="211579" y="8195"/>
                  </a:lnTo>
                  <a:lnTo>
                    <a:pt x="160761" y="0"/>
                  </a:lnTo>
                  <a:close/>
                </a:path>
              </a:pathLst>
            </a:custGeom>
            <a:solidFill>
              <a:srgbClr val="EB745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5" name="object 35"/>
          <p:cNvSpPr txBox="1"/>
          <p:nvPr/>
        </p:nvSpPr>
        <p:spPr>
          <a:xfrm>
            <a:off x="11411595" y="1972440"/>
            <a:ext cx="2586355" cy="480059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2950" b="1" spc="220" dirty="0">
                <a:solidFill>
                  <a:srgbClr val="F6EDE8"/>
                </a:solidFill>
                <a:latin typeface="Montserrat"/>
                <a:cs typeface="Montserrat"/>
              </a:rPr>
              <a:t>EXTENSIÓN</a:t>
            </a:r>
            <a:endParaRPr sz="2950">
              <a:latin typeface="Montserrat"/>
              <a:cs typeface="Montserrat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396620" y="11309298"/>
            <a:ext cx="1456055" cy="32956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000" b="1" spc="320" dirty="0">
                <a:solidFill>
                  <a:srgbClr val="F6EDE8"/>
                </a:solidFill>
                <a:latin typeface="Montserrat Black"/>
                <a:cs typeface="Montserrat Black"/>
              </a:rPr>
              <a:t>BIOMAS </a:t>
            </a:r>
            <a:endParaRPr sz="2000">
              <a:latin typeface="Montserrat Black"/>
              <a:cs typeface="Montserrat Black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6922030" y="11309298"/>
            <a:ext cx="2020570" cy="32956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000" b="1" spc="340" dirty="0">
                <a:solidFill>
                  <a:srgbClr val="F6EDE8"/>
                </a:solidFill>
                <a:latin typeface="Montserrat Black"/>
                <a:cs typeface="Montserrat Black"/>
              </a:rPr>
              <a:t>AMENAZAS </a:t>
            </a:r>
            <a:endParaRPr sz="2000">
              <a:latin typeface="Montserrat Black"/>
              <a:cs typeface="Montserrat Black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421961" y="16267819"/>
            <a:ext cx="5569585" cy="32956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2545080" algn="l"/>
                <a:tab pos="2905760" algn="l"/>
              </a:tabLst>
            </a:pPr>
            <a:r>
              <a:rPr sz="2000" b="1" dirty="0">
                <a:solidFill>
                  <a:srgbClr val="F6EDE8"/>
                </a:solidFill>
                <a:latin typeface="Montserrat Black"/>
                <a:cs typeface="Montserrat Black"/>
              </a:rPr>
              <a:t>C</a:t>
            </a:r>
            <a:r>
              <a:rPr sz="2000" b="1" spc="-229" dirty="0">
                <a:solidFill>
                  <a:srgbClr val="F6EDE8"/>
                </a:solidFill>
                <a:latin typeface="Montserrat Black"/>
                <a:cs typeface="Montserrat Black"/>
              </a:rPr>
              <a:t> </a:t>
            </a:r>
            <a:r>
              <a:rPr sz="2000" b="1" spc="300" dirty="0">
                <a:solidFill>
                  <a:srgbClr val="F6EDE8"/>
                </a:solidFill>
                <a:latin typeface="Montserrat Black"/>
                <a:cs typeface="Montserrat Black"/>
              </a:rPr>
              <a:t>OBER</a:t>
            </a:r>
            <a:r>
              <a:rPr sz="2000" b="1" spc="-220" dirty="0">
                <a:solidFill>
                  <a:srgbClr val="F6EDE8"/>
                </a:solidFill>
                <a:latin typeface="Montserrat Black"/>
                <a:cs typeface="Montserrat Black"/>
              </a:rPr>
              <a:t> </a:t>
            </a:r>
            <a:r>
              <a:rPr sz="2000" b="1" dirty="0">
                <a:solidFill>
                  <a:srgbClr val="F6EDE8"/>
                </a:solidFill>
                <a:latin typeface="Montserrat Black"/>
                <a:cs typeface="Montserrat Black"/>
              </a:rPr>
              <a:t>T</a:t>
            </a:r>
            <a:r>
              <a:rPr sz="2000" b="1" spc="-220" dirty="0">
                <a:solidFill>
                  <a:srgbClr val="F6EDE8"/>
                </a:solidFill>
                <a:latin typeface="Montserrat Black"/>
                <a:cs typeface="Montserrat Black"/>
              </a:rPr>
              <a:t> </a:t>
            </a:r>
            <a:r>
              <a:rPr sz="2000" b="1" spc="280" dirty="0">
                <a:solidFill>
                  <a:srgbClr val="F6EDE8"/>
                </a:solidFill>
                <a:latin typeface="Montserrat Black"/>
                <a:cs typeface="Montserrat Black"/>
              </a:rPr>
              <a:t>URAS</a:t>
            </a:r>
            <a:r>
              <a:rPr sz="2000" b="1" dirty="0">
                <a:solidFill>
                  <a:srgbClr val="F6EDE8"/>
                </a:solidFill>
                <a:latin typeface="Montserrat Black"/>
                <a:cs typeface="Montserrat Black"/>
              </a:rPr>
              <a:t>	</a:t>
            </a:r>
            <a:r>
              <a:rPr sz="2000" b="1" spc="-50" dirty="0">
                <a:solidFill>
                  <a:srgbClr val="F6EDE8"/>
                </a:solidFill>
                <a:latin typeface="Montserrat Black"/>
                <a:cs typeface="Montserrat Black"/>
              </a:rPr>
              <a:t>Y</a:t>
            </a:r>
            <a:r>
              <a:rPr sz="2000" b="1" dirty="0">
                <a:solidFill>
                  <a:srgbClr val="F6EDE8"/>
                </a:solidFill>
                <a:latin typeface="Montserrat Black"/>
                <a:cs typeface="Montserrat Black"/>
              </a:rPr>
              <a:t>	Z</a:t>
            </a:r>
            <a:r>
              <a:rPr sz="2000" b="1" spc="-204" dirty="0">
                <a:solidFill>
                  <a:srgbClr val="F6EDE8"/>
                </a:solidFill>
                <a:latin typeface="Montserrat Black"/>
                <a:cs typeface="Montserrat Black"/>
              </a:rPr>
              <a:t> </a:t>
            </a:r>
            <a:r>
              <a:rPr sz="2000" b="1" spc="330" dirty="0">
                <a:solidFill>
                  <a:srgbClr val="F6EDE8"/>
                </a:solidFill>
                <a:latin typeface="Montserrat Black"/>
                <a:cs typeface="Montserrat Black"/>
              </a:rPr>
              <a:t>ONIFIC</a:t>
            </a:r>
            <a:r>
              <a:rPr sz="2000" b="1" spc="-215" dirty="0">
                <a:solidFill>
                  <a:srgbClr val="F6EDE8"/>
                </a:solidFill>
                <a:latin typeface="Montserrat Black"/>
                <a:cs typeface="Montserrat Black"/>
              </a:rPr>
              <a:t> </a:t>
            </a:r>
            <a:r>
              <a:rPr sz="2000" b="1" dirty="0">
                <a:solidFill>
                  <a:srgbClr val="F6EDE8"/>
                </a:solidFill>
                <a:latin typeface="Montserrat Black"/>
                <a:cs typeface="Montserrat Black"/>
              </a:rPr>
              <a:t>A</a:t>
            </a:r>
            <a:r>
              <a:rPr sz="2000" b="1" spc="-210" dirty="0">
                <a:solidFill>
                  <a:srgbClr val="F6EDE8"/>
                </a:solidFill>
                <a:latin typeface="Montserrat Black"/>
                <a:cs typeface="Montserrat Black"/>
              </a:rPr>
              <a:t> </a:t>
            </a:r>
            <a:r>
              <a:rPr sz="2000" b="1" spc="280" dirty="0">
                <a:solidFill>
                  <a:srgbClr val="F6EDE8"/>
                </a:solidFill>
                <a:latin typeface="Montserrat Black"/>
                <a:cs typeface="Montserrat Black"/>
              </a:rPr>
              <a:t>CIÓN </a:t>
            </a:r>
            <a:endParaRPr sz="2000">
              <a:latin typeface="Montserrat Black"/>
              <a:cs typeface="Montserrat Black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8302726" y="16267819"/>
            <a:ext cx="5266690" cy="32956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2066925" algn="l"/>
              </a:tabLst>
            </a:pPr>
            <a:r>
              <a:rPr sz="2000" b="1" dirty="0">
                <a:solidFill>
                  <a:srgbClr val="F6EDE8"/>
                </a:solidFill>
                <a:latin typeface="Montserrat Black"/>
                <a:cs typeface="Montserrat Black"/>
              </a:rPr>
              <a:t>C</a:t>
            </a:r>
            <a:r>
              <a:rPr sz="2000" b="1" spc="-229" dirty="0">
                <a:solidFill>
                  <a:srgbClr val="F6EDE8"/>
                </a:solidFill>
                <a:latin typeface="Montserrat Black"/>
                <a:cs typeface="Montserrat Black"/>
              </a:rPr>
              <a:t> </a:t>
            </a:r>
            <a:r>
              <a:rPr sz="2000" b="1" spc="300" dirty="0">
                <a:solidFill>
                  <a:srgbClr val="F6EDE8"/>
                </a:solidFill>
                <a:latin typeface="Montserrat Black"/>
                <a:cs typeface="Montserrat Black"/>
              </a:rPr>
              <a:t>ONTE</a:t>
            </a:r>
            <a:r>
              <a:rPr sz="2000" b="1" spc="-210" dirty="0">
                <a:solidFill>
                  <a:srgbClr val="F6EDE8"/>
                </a:solidFill>
                <a:latin typeface="Montserrat Black"/>
                <a:cs typeface="Montserrat Black"/>
              </a:rPr>
              <a:t> </a:t>
            </a:r>
            <a:r>
              <a:rPr sz="2000" b="1" dirty="0">
                <a:solidFill>
                  <a:srgbClr val="F6EDE8"/>
                </a:solidFill>
                <a:latin typeface="Montserrat Black"/>
                <a:cs typeface="Montserrat Black"/>
              </a:rPr>
              <a:t>X</a:t>
            </a:r>
            <a:r>
              <a:rPr sz="2000" b="1" spc="-260" dirty="0">
                <a:solidFill>
                  <a:srgbClr val="F6EDE8"/>
                </a:solidFill>
                <a:latin typeface="Montserrat Black"/>
                <a:cs typeface="Montserrat Black"/>
              </a:rPr>
              <a:t> </a:t>
            </a:r>
            <a:r>
              <a:rPr sz="2000" b="1" dirty="0">
                <a:solidFill>
                  <a:srgbClr val="F6EDE8"/>
                </a:solidFill>
                <a:latin typeface="Montserrat Black"/>
                <a:cs typeface="Montserrat Black"/>
              </a:rPr>
              <a:t>T</a:t>
            </a:r>
            <a:r>
              <a:rPr sz="2000" b="1" spc="-220" dirty="0">
                <a:solidFill>
                  <a:srgbClr val="F6EDE8"/>
                </a:solidFill>
                <a:latin typeface="Montserrat Black"/>
                <a:cs typeface="Montserrat Black"/>
              </a:rPr>
              <a:t> </a:t>
            </a:r>
            <a:r>
              <a:rPr sz="2000" b="1" spc="-50" dirty="0">
                <a:solidFill>
                  <a:srgbClr val="F6EDE8"/>
                </a:solidFill>
                <a:latin typeface="Montserrat Black"/>
                <a:cs typeface="Montserrat Black"/>
              </a:rPr>
              <a:t>O</a:t>
            </a:r>
            <a:r>
              <a:rPr sz="2000" b="1" dirty="0">
                <a:solidFill>
                  <a:srgbClr val="F6EDE8"/>
                </a:solidFill>
                <a:latin typeface="Montserrat Black"/>
                <a:cs typeface="Montserrat Black"/>
              </a:rPr>
              <a:t>	</a:t>
            </a:r>
            <a:r>
              <a:rPr sz="2000" b="1" spc="340" dirty="0">
                <a:solidFill>
                  <a:srgbClr val="F6EDE8"/>
                </a:solidFill>
                <a:latin typeface="Montserrat Black"/>
                <a:cs typeface="Montserrat Black"/>
              </a:rPr>
              <a:t>SOCIOEC</a:t>
            </a:r>
            <a:r>
              <a:rPr sz="2000" b="1" spc="-235" dirty="0">
                <a:solidFill>
                  <a:srgbClr val="F6EDE8"/>
                </a:solidFill>
                <a:latin typeface="Montserrat Black"/>
                <a:cs typeface="Montserrat Black"/>
              </a:rPr>
              <a:t> </a:t>
            </a:r>
            <a:r>
              <a:rPr sz="2000" b="1" spc="200" dirty="0">
                <a:solidFill>
                  <a:srgbClr val="F6EDE8"/>
                </a:solidFill>
                <a:latin typeface="Montserrat Black"/>
                <a:cs typeface="Montserrat Black"/>
              </a:rPr>
              <a:t>OL</a:t>
            </a:r>
            <a:r>
              <a:rPr sz="2000" b="1" spc="-215" dirty="0">
                <a:solidFill>
                  <a:srgbClr val="F6EDE8"/>
                </a:solidFill>
                <a:latin typeface="Montserrat Black"/>
                <a:cs typeface="Montserrat Black"/>
              </a:rPr>
              <a:t> </a:t>
            </a:r>
            <a:r>
              <a:rPr sz="2000" b="1" spc="300" dirty="0">
                <a:solidFill>
                  <a:srgbClr val="F6EDE8"/>
                </a:solidFill>
                <a:latin typeface="Montserrat Black"/>
                <a:cs typeface="Montserrat Black"/>
              </a:rPr>
              <a:t>ÓGIC</a:t>
            </a:r>
            <a:r>
              <a:rPr sz="2000" b="1" spc="-220" dirty="0">
                <a:solidFill>
                  <a:srgbClr val="F6EDE8"/>
                </a:solidFill>
                <a:latin typeface="Montserrat Black"/>
                <a:cs typeface="Montserrat Black"/>
              </a:rPr>
              <a:t> </a:t>
            </a:r>
            <a:r>
              <a:rPr sz="2000" b="1" spc="-50" dirty="0">
                <a:solidFill>
                  <a:srgbClr val="F6EDE8"/>
                </a:solidFill>
                <a:latin typeface="Montserrat Black"/>
                <a:cs typeface="Montserrat Black"/>
              </a:rPr>
              <a:t>O</a:t>
            </a:r>
            <a:endParaRPr sz="2000">
              <a:latin typeface="Montserrat Black"/>
              <a:cs typeface="Montserrat Black"/>
            </a:endParaRPr>
          </a:p>
        </p:txBody>
      </p:sp>
      <p:sp>
        <p:nvSpPr>
          <p:cNvPr id="40" name="object 40"/>
          <p:cNvSpPr/>
          <p:nvPr/>
        </p:nvSpPr>
        <p:spPr>
          <a:xfrm>
            <a:off x="1978987" y="1713058"/>
            <a:ext cx="12381230" cy="20320"/>
          </a:xfrm>
          <a:custGeom>
            <a:avLst/>
            <a:gdLst/>
            <a:ahLst/>
            <a:cxnLst/>
            <a:rect l="l" t="t" r="r" b="b"/>
            <a:pathLst>
              <a:path w="12381230" h="20319">
                <a:moveTo>
                  <a:pt x="0" y="20263"/>
                </a:moveTo>
                <a:lnTo>
                  <a:pt x="12381069" y="20263"/>
                </a:lnTo>
                <a:lnTo>
                  <a:pt x="12381069" y="0"/>
                </a:lnTo>
                <a:lnTo>
                  <a:pt x="0" y="0"/>
                </a:lnTo>
                <a:lnTo>
                  <a:pt x="0" y="20263"/>
                </a:lnTo>
                <a:close/>
              </a:path>
            </a:pathLst>
          </a:custGeom>
          <a:solidFill>
            <a:srgbClr val="22365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 txBox="1"/>
          <p:nvPr/>
        </p:nvSpPr>
        <p:spPr>
          <a:xfrm>
            <a:off x="8727712" y="2050450"/>
            <a:ext cx="1785620" cy="51180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sz="1600" b="1" spc="100" dirty="0">
                <a:solidFill>
                  <a:srgbClr val="EB7457"/>
                </a:solidFill>
                <a:latin typeface="Montserrat ExtraBold"/>
                <a:cs typeface="Montserrat ExtraBold"/>
              </a:rPr>
              <a:t>INFORMACIÓN </a:t>
            </a:r>
            <a:r>
              <a:rPr sz="1600" b="1" spc="75" dirty="0">
                <a:solidFill>
                  <a:srgbClr val="EB7457"/>
                </a:solidFill>
                <a:latin typeface="Montserrat ExtraBold"/>
                <a:cs typeface="Montserrat ExtraBold"/>
              </a:rPr>
              <a:t>BÁSICA</a:t>
            </a:r>
            <a:endParaRPr sz="1600">
              <a:latin typeface="Montserrat ExtraBold"/>
              <a:cs typeface="Montserrat ExtraBold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395803" y="1967367"/>
            <a:ext cx="2769235" cy="511809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3200" b="1" spc="204" dirty="0">
                <a:solidFill>
                  <a:srgbClr val="025051"/>
                </a:solidFill>
                <a:latin typeface="Montserrat"/>
                <a:cs typeface="Montserrat"/>
              </a:rPr>
              <a:t>UBICACIÓN</a:t>
            </a:r>
            <a:endParaRPr sz="3200">
              <a:latin typeface="Montserrat"/>
              <a:cs typeface="Montserrat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8046103" y="3044818"/>
            <a:ext cx="1896745" cy="6375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2099"/>
              </a:lnSpc>
              <a:spcBef>
                <a:spcPts val="95"/>
              </a:spcBef>
            </a:pPr>
            <a:r>
              <a:rPr sz="1250" b="1" spc="85" dirty="0">
                <a:solidFill>
                  <a:srgbClr val="025051"/>
                </a:solidFill>
                <a:latin typeface="Montserrat"/>
                <a:cs typeface="Montserrat"/>
              </a:rPr>
              <a:t>ÁREA</a:t>
            </a:r>
            <a:r>
              <a:rPr sz="1250" b="1" spc="19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b="1" spc="60" dirty="0">
                <a:solidFill>
                  <a:srgbClr val="025051"/>
                </a:solidFill>
                <a:latin typeface="Montserrat"/>
                <a:cs typeface="Montserrat"/>
              </a:rPr>
              <a:t>DE</a:t>
            </a:r>
            <a:r>
              <a:rPr sz="1250" b="1" spc="19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b="1" spc="85" dirty="0">
                <a:solidFill>
                  <a:srgbClr val="025051"/>
                </a:solidFill>
                <a:latin typeface="Montserrat"/>
                <a:cs typeface="Montserrat"/>
              </a:rPr>
              <a:t>NEGOCIO/ </a:t>
            </a:r>
            <a:r>
              <a:rPr sz="1250" b="1" spc="95" dirty="0">
                <a:solidFill>
                  <a:srgbClr val="025051"/>
                </a:solidFill>
                <a:latin typeface="Montserrat"/>
                <a:cs typeface="Montserrat"/>
              </a:rPr>
              <a:t>EMPRESA</a:t>
            </a:r>
            <a:r>
              <a:rPr sz="1250" b="1" spc="20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b="1" dirty="0">
                <a:solidFill>
                  <a:srgbClr val="025051"/>
                </a:solidFill>
                <a:latin typeface="Montserrat"/>
                <a:cs typeface="Montserrat"/>
              </a:rPr>
              <a:t>/</a:t>
            </a:r>
            <a:r>
              <a:rPr sz="1250" b="1" spc="20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b="1" spc="100" dirty="0">
                <a:solidFill>
                  <a:srgbClr val="025051"/>
                </a:solidFill>
                <a:latin typeface="Montserrat"/>
                <a:cs typeface="Montserrat"/>
              </a:rPr>
              <a:t>FILIAL</a:t>
            </a:r>
            <a:endParaRPr sz="1250">
              <a:latin typeface="Montserrat"/>
              <a:cs typeface="Montserrat"/>
            </a:endParaRPr>
          </a:p>
          <a:p>
            <a:pPr marL="13970">
              <a:lnSpc>
                <a:spcPct val="100000"/>
              </a:lnSpc>
              <a:spcBef>
                <a:spcPts val="254"/>
              </a:spcBef>
            </a:pPr>
            <a:r>
              <a:rPr sz="1250" spc="-10" dirty="0">
                <a:solidFill>
                  <a:srgbClr val="025051"/>
                </a:solidFill>
                <a:latin typeface="Montserrat"/>
                <a:cs typeface="Montserrat"/>
              </a:rPr>
              <a:t>Piedemonte</a:t>
            </a:r>
            <a:endParaRPr sz="1250">
              <a:latin typeface="Montserrat"/>
              <a:cs typeface="Montserrat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8047577" y="3891354"/>
            <a:ext cx="1785620" cy="65341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2099"/>
              </a:lnSpc>
              <a:spcBef>
                <a:spcPts val="95"/>
              </a:spcBef>
            </a:pPr>
            <a:r>
              <a:rPr sz="1250" b="1" spc="85" dirty="0">
                <a:solidFill>
                  <a:srgbClr val="025051"/>
                </a:solidFill>
                <a:latin typeface="Montserrat"/>
                <a:cs typeface="Montserrat"/>
              </a:rPr>
              <a:t>ÁREA</a:t>
            </a:r>
            <a:r>
              <a:rPr sz="1250" b="1" spc="18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b="1" spc="80" dirty="0">
                <a:solidFill>
                  <a:srgbClr val="025051"/>
                </a:solidFill>
                <a:latin typeface="Montserrat"/>
                <a:cs typeface="Montserrat"/>
              </a:rPr>
              <a:t>OPERATIVA/ </a:t>
            </a:r>
            <a:r>
              <a:rPr sz="1250" b="1" spc="90" dirty="0">
                <a:solidFill>
                  <a:srgbClr val="025051"/>
                </a:solidFill>
                <a:latin typeface="Montserrat"/>
                <a:cs typeface="Montserrat"/>
              </a:rPr>
              <a:t>INSTALACIÓN</a:t>
            </a:r>
            <a:endParaRPr sz="1250">
              <a:latin typeface="Montserrat"/>
              <a:cs typeface="Montserrat"/>
            </a:endParaRPr>
          </a:p>
          <a:p>
            <a:pPr marL="12700">
              <a:lnSpc>
                <a:spcPct val="100000"/>
              </a:lnSpc>
              <a:spcBef>
                <a:spcPts val="375"/>
              </a:spcBef>
            </a:pPr>
            <a:r>
              <a:rPr sz="1250" spc="-10" dirty="0">
                <a:solidFill>
                  <a:srgbClr val="025051"/>
                </a:solidFill>
                <a:latin typeface="Montserrat"/>
                <a:cs typeface="Montserrat"/>
              </a:rPr>
              <a:t>Cupiagua</a:t>
            </a:r>
            <a:endParaRPr sz="1250">
              <a:latin typeface="Montserrat"/>
              <a:cs typeface="Montserrat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8047577" y="4724921"/>
            <a:ext cx="1955164" cy="471805"/>
          </a:xfrm>
          <a:prstGeom prst="rect">
            <a:avLst/>
          </a:prstGeom>
        </p:spPr>
        <p:txBody>
          <a:bodyPr vert="horz" wrap="square" lIns="0" tIns="4445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50"/>
              </a:spcBef>
            </a:pPr>
            <a:r>
              <a:rPr sz="1250" b="1" spc="95" dirty="0">
                <a:solidFill>
                  <a:srgbClr val="025051"/>
                </a:solidFill>
                <a:latin typeface="Montserrat"/>
                <a:cs typeface="Montserrat"/>
              </a:rPr>
              <a:t>SISTEMA/</a:t>
            </a:r>
            <a:r>
              <a:rPr sz="1250" b="1" spc="204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b="1" spc="100" dirty="0">
                <a:solidFill>
                  <a:srgbClr val="025051"/>
                </a:solidFill>
                <a:latin typeface="Montserrat"/>
                <a:cs typeface="Montserrat"/>
              </a:rPr>
              <a:t>TRONCAL</a:t>
            </a:r>
            <a:endParaRPr sz="1250">
              <a:latin typeface="Montserrat"/>
              <a:cs typeface="Montserrat"/>
            </a:endParaRPr>
          </a:p>
          <a:p>
            <a:pPr marL="12700">
              <a:lnSpc>
                <a:spcPct val="100000"/>
              </a:lnSpc>
              <a:spcBef>
                <a:spcPts val="254"/>
              </a:spcBef>
            </a:pPr>
            <a:r>
              <a:rPr sz="1250" dirty="0">
                <a:solidFill>
                  <a:srgbClr val="025051"/>
                </a:solidFill>
                <a:latin typeface="Montserrat"/>
                <a:cs typeface="Montserrat"/>
              </a:rPr>
              <a:t>Santiagode</a:t>
            </a:r>
            <a:r>
              <a:rPr sz="1250" spc="10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dirty="0">
                <a:solidFill>
                  <a:srgbClr val="025051"/>
                </a:solidFill>
                <a:latin typeface="Montserrat"/>
                <a:cs typeface="Montserrat"/>
              </a:rPr>
              <a:t>las</a:t>
            </a:r>
            <a:r>
              <a:rPr sz="1250" spc="10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spc="-10" dirty="0">
                <a:solidFill>
                  <a:srgbClr val="025051"/>
                </a:solidFill>
                <a:latin typeface="Montserrat"/>
                <a:cs typeface="Montserrat"/>
              </a:rPr>
              <a:t>Atalayas</a:t>
            </a:r>
            <a:endParaRPr sz="1250">
              <a:latin typeface="Montserrat"/>
              <a:cs typeface="Montserrat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8047577" y="5405456"/>
            <a:ext cx="967740" cy="410209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ts val="1500"/>
              </a:lnSpc>
              <a:spcBef>
                <a:spcPts val="125"/>
              </a:spcBef>
            </a:pPr>
            <a:r>
              <a:rPr sz="1250" b="1" spc="90" dirty="0">
                <a:solidFill>
                  <a:srgbClr val="025051"/>
                </a:solidFill>
                <a:latin typeface="Montserrat"/>
                <a:cs typeface="Montserrat"/>
              </a:rPr>
              <a:t>TIPO</a:t>
            </a:r>
            <a:endParaRPr sz="1250">
              <a:latin typeface="Montserrat"/>
              <a:cs typeface="Montserrat"/>
            </a:endParaRPr>
          </a:p>
          <a:p>
            <a:pPr marL="12700">
              <a:lnSpc>
                <a:spcPts val="1500"/>
              </a:lnSpc>
            </a:pPr>
            <a:r>
              <a:rPr sz="1250" spc="-10" dirty="0">
                <a:solidFill>
                  <a:srgbClr val="025051"/>
                </a:solidFill>
                <a:latin typeface="Montserrat"/>
                <a:cs typeface="Montserrat"/>
              </a:rPr>
              <a:t>Producción</a:t>
            </a:r>
            <a:endParaRPr sz="1250">
              <a:latin typeface="Montserrat"/>
              <a:cs typeface="Montserrat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8047577" y="6012554"/>
            <a:ext cx="1179195" cy="633095"/>
          </a:xfrm>
          <a:prstGeom prst="rect">
            <a:avLst/>
          </a:prstGeom>
        </p:spPr>
        <p:txBody>
          <a:bodyPr vert="horz" wrap="square" lIns="0" tIns="279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20"/>
              </a:spcBef>
            </a:pPr>
            <a:r>
              <a:rPr sz="1250" b="1" spc="90" dirty="0">
                <a:solidFill>
                  <a:srgbClr val="025051"/>
                </a:solidFill>
                <a:latin typeface="Montserrat"/>
                <a:cs typeface="Montserrat"/>
              </a:rPr>
              <a:t>PROYECTO</a:t>
            </a:r>
            <a:endParaRPr sz="1250">
              <a:latin typeface="Montserrat"/>
              <a:cs typeface="Montserrat"/>
            </a:endParaRPr>
          </a:p>
          <a:p>
            <a:pPr marL="12700" marR="5080">
              <a:lnSpc>
                <a:spcPct val="102099"/>
              </a:lnSpc>
              <a:spcBef>
                <a:spcPts val="95"/>
              </a:spcBef>
            </a:pPr>
            <a:r>
              <a:rPr sz="1250" dirty="0">
                <a:solidFill>
                  <a:srgbClr val="025051"/>
                </a:solidFill>
                <a:latin typeface="Montserrat"/>
                <a:cs typeface="Montserrat"/>
              </a:rPr>
              <a:t>Área</a:t>
            </a:r>
            <a:r>
              <a:rPr sz="1250" spc="5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dirty="0">
                <a:solidFill>
                  <a:srgbClr val="025051"/>
                </a:solidFill>
                <a:latin typeface="Montserrat"/>
                <a:cs typeface="Montserrat"/>
              </a:rPr>
              <a:t>de</a:t>
            </a:r>
            <a:r>
              <a:rPr sz="1250" spc="5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spc="-10" dirty="0">
                <a:solidFill>
                  <a:srgbClr val="025051"/>
                </a:solidFill>
                <a:latin typeface="Montserrat"/>
                <a:cs typeface="Montserrat"/>
              </a:rPr>
              <a:t>pozos </a:t>
            </a:r>
            <a:r>
              <a:rPr sz="1250" dirty="0">
                <a:solidFill>
                  <a:srgbClr val="025051"/>
                </a:solidFill>
                <a:latin typeface="Montserrat"/>
                <a:cs typeface="Montserrat"/>
              </a:rPr>
              <a:t>Cupiagua</a:t>
            </a:r>
            <a:r>
              <a:rPr sz="1250" spc="16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spc="-25" dirty="0">
                <a:solidFill>
                  <a:srgbClr val="025051"/>
                </a:solidFill>
                <a:latin typeface="Montserrat"/>
                <a:cs typeface="Montserrat"/>
              </a:rPr>
              <a:t>NW</a:t>
            </a:r>
            <a:endParaRPr sz="1250">
              <a:latin typeface="Montserrat"/>
              <a:cs typeface="Montserrat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8253372" y="2217568"/>
            <a:ext cx="107950" cy="325120"/>
          </a:xfrm>
          <a:prstGeom prst="rect">
            <a:avLst/>
          </a:prstGeom>
        </p:spPr>
        <p:txBody>
          <a:bodyPr vert="horz" wrap="square" lIns="0" tIns="146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5"/>
              </a:spcBef>
            </a:pPr>
            <a:r>
              <a:rPr sz="1950" b="1" spc="-50" dirty="0">
                <a:solidFill>
                  <a:srgbClr val="FFFFFF"/>
                </a:solidFill>
                <a:latin typeface="Montserrat Black"/>
                <a:cs typeface="Montserrat Black"/>
              </a:rPr>
              <a:t>i</a:t>
            </a:r>
            <a:endParaRPr sz="1950">
              <a:latin typeface="Montserrat Black"/>
              <a:cs typeface="Montserrat Black"/>
            </a:endParaRPr>
          </a:p>
        </p:txBody>
      </p:sp>
      <p:grpSp>
        <p:nvGrpSpPr>
          <p:cNvPr id="49" name="object 49"/>
          <p:cNvGrpSpPr/>
          <p:nvPr/>
        </p:nvGrpSpPr>
        <p:grpSpPr>
          <a:xfrm>
            <a:off x="430748" y="16795292"/>
            <a:ext cx="407670" cy="407670"/>
            <a:chOff x="430748" y="16795292"/>
            <a:chExt cx="407670" cy="407670"/>
          </a:xfrm>
        </p:grpSpPr>
        <p:sp>
          <p:nvSpPr>
            <p:cNvPr id="50" name="object 50"/>
            <p:cNvSpPr/>
            <p:nvPr/>
          </p:nvSpPr>
          <p:spPr>
            <a:xfrm>
              <a:off x="430748" y="16795292"/>
              <a:ext cx="407670" cy="407670"/>
            </a:xfrm>
            <a:custGeom>
              <a:avLst/>
              <a:gdLst/>
              <a:ahLst/>
              <a:cxnLst/>
              <a:rect l="l" t="t" r="r" b="b"/>
              <a:pathLst>
                <a:path w="407669" h="407669">
                  <a:moveTo>
                    <a:pt x="203781" y="0"/>
                  </a:moveTo>
                  <a:lnTo>
                    <a:pt x="157056" y="5382"/>
                  </a:lnTo>
                  <a:lnTo>
                    <a:pt x="114164" y="20712"/>
                  </a:lnTo>
                  <a:lnTo>
                    <a:pt x="76327" y="44768"/>
                  </a:lnTo>
                  <a:lnTo>
                    <a:pt x="44768" y="76327"/>
                  </a:lnTo>
                  <a:lnTo>
                    <a:pt x="20712" y="114164"/>
                  </a:lnTo>
                  <a:lnTo>
                    <a:pt x="5382" y="157056"/>
                  </a:lnTo>
                  <a:lnTo>
                    <a:pt x="0" y="203781"/>
                  </a:lnTo>
                  <a:lnTo>
                    <a:pt x="5382" y="250506"/>
                  </a:lnTo>
                  <a:lnTo>
                    <a:pt x="20712" y="293399"/>
                  </a:lnTo>
                  <a:lnTo>
                    <a:pt x="44768" y="331236"/>
                  </a:lnTo>
                  <a:lnTo>
                    <a:pt x="76327" y="362794"/>
                  </a:lnTo>
                  <a:lnTo>
                    <a:pt x="114164" y="386850"/>
                  </a:lnTo>
                  <a:lnTo>
                    <a:pt x="157056" y="402181"/>
                  </a:lnTo>
                  <a:lnTo>
                    <a:pt x="203781" y="407563"/>
                  </a:lnTo>
                  <a:lnTo>
                    <a:pt x="250506" y="402181"/>
                  </a:lnTo>
                  <a:lnTo>
                    <a:pt x="293399" y="386850"/>
                  </a:lnTo>
                  <a:lnTo>
                    <a:pt x="331236" y="362794"/>
                  </a:lnTo>
                  <a:lnTo>
                    <a:pt x="362794" y="331236"/>
                  </a:lnTo>
                  <a:lnTo>
                    <a:pt x="386850" y="293399"/>
                  </a:lnTo>
                  <a:lnTo>
                    <a:pt x="402181" y="250506"/>
                  </a:lnTo>
                  <a:lnTo>
                    <a:pt x="407563" y="203781"/>
                  </a:lnTo>
                  <a:lnTo>
                    <a:pt x="402181" y="157056"/>
                  </a:lnTo>
                  <a:lnTo>
                    <a:pt x="386850" y="114164"/>
                  </a:lnTo>
                  <a:lnTo>
                    <a:pt x="362794" y="76327"/>
                  </a:lnTo>
                  <a:lnTo>
                    <a:pt x="331236" y="44768"/>
                  </a:lnTo>
                  <a:lnTo>
                    <a:pt x="293399" y="20712"/>
                  </a:lnTo>
                  <a:lnTo>
                    <a:pt x="250506" y="5382"/>
                  </a:lnTo>
                  <a:lnTo>
                    <a:pt x="203781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1" name="object 51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515550" y="16869828"/>
              <a:ext cx="220630" cy="249942"/>
            </a:xfrm>
            <a:prstGeom prst="rect">
              <a:avLst/>
            </a:prstGeom>
          </p:spPr>
        </p:pic>
      </p:grpSp>
      <p:sp>
        <p:nvSpPr>
          <p:cNvPr id="52" name="object 52"/>
          <p:cNvSpPr txBox="1"/>
          <p:nvPr/>
        </p:nvSpPr>
        <p:spPr>
          <a:xfrm>
            <a:off x="4544038" y="16790624"/>
            <a:ext cx="2030095" cy="41465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250" b="1" spc="100" dirty="0">
                <a:solidFill>
                  <a:srgbClr val="025051"/>
                </a:solidFill>
                <a:latin typeface="Montserrat"/>
                <a:cs typeface="Montserrat"/>
              </a:rPr>
              <a:t>ZONIFICACIÓN</a:t>
            </a:r>
            <a:r>
              <a:rPr sz="1250" b="1" spc="21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b="1" spc="80" dirty="0">
                <a:solidFill>
                  <a:srgbClr val="025051"/>
                </a:solidFill>
                <a:latin typeface="Montserrat"/>
                <a:cs typeface="Montserrat"/>
              </a:rPr>
              <a:t>DE</a:t>
            </a:r>
            <a:endParaRPr sz="1250">
              <a:latin typeface="Montserrat"/>
              <a:cs typeface="Montserrat"/>
            </a:endParaRPr>
          </a:p>
          <a:p>
            <a:pPr marL="12700">
              <a:lnSpc>
                <a:spcPct val="100000"/>
              </a:lnSpc>
              <a:spcBef>
                <a:spcPts val="30"/>
              </a:spcBef>
            </a:pPr>
            <a:r>
              <a:rPr sz="1250" b="1" spc="100" dirty="0">
                <a:solidFill>
                  <a:srgbClr val="025051"/>
                </a:solidFill>
                <a:latin typeface="Montserrat"/>
                <a:cs typeface="Montserrat"/>
              </a:rPr>
              <a:t>MANEJO</a:t>
            </a:r>
            <a:r>
              <a:rPr sz="1250" b="1" spc="204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b="1" spc="90" dirty="0">
                <a:solidFill>
                  <a:srgbClr val="025051"/>
                </a:solidFill>
                <a:latin typeface="Montserrat"/>
                <a:cs typeface="Montserrat"/>
              </a:rPr>
              <a:t>AMBIENTAL</a:t>
            </a:r>
            <a:endParaRPr sz="1250">
              <a:latin typeface="Montserrat"/>
              <a:cs typeface="Montserrat"/>
            </a:endParaRPr>
          </a:p>
        </p:txBody>
      </p:sp>
      <p:sp>
        <p:nvSpPr>
          <p:cNvPr id="53" name="object 53"/>
          <p:cNvSpPr txBox="1"/>
          <p:nvPr/>
        </p:nvSpPr>
        <p:spPr>
          <a:xfrm>
            <a:off x="7344173" y="11933827"/>
            <a:ext cx="1850389" cy="609600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250" b="1" spc="95" dirty="0">
                <a:solidFill>
                  <a:srgbClr val="025051"/>
                </a:solidFill>
                <a:latin typeface="Montserrat"/>
                <a:cs typeface="Montserrat"/>
              </a:rPr>
              <a:t>PRINCIPALES</a:t>
            </a:r>
            <a:endParaRPr sz="1250">
              <a:latin typeface="Montserrat"/>
              <a:cs typeface="Montserrat"/>
            </a:endParaRPr>
          </a:p>
          <a:p>
            <a:pPr marL="12700" marR="5080">
              <a:lnSpc>
                <a:spcPct val="102099"/>
              </a:lnSpc>
            </a:pPr>
            <a:r>
              <a:rPr sz="1250" b="1" spc="95" dirty="0">
                <a:solidFill>
                  <a:srgbClr val="025051"/>
                </a:solidFill>
                <a:latin typeface="Montserrat"/>
                <a:cs typeface="Montserrat"/>
              </a:rPr>
              <a:t>AMENAZAS</a:t>
            </a:r>
            <a:r>
              <a:rPr sz="1250" b="1" spc="204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b="1" spc="75" dirty="0">
                <a:solidFill>
                  <a:srgbClr val="025051"/>
                </a:solidFill>
                <a:latin typeface="Montserrat"/>
                <a:cs typeface="Montserrat"/>
              </a:rPr>
              <a:t>PARA LOS</a:t>
            </a:r>
            <a:r>
              <a:rPr sz="1250" b="1" spc="19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b="1" spc="85" dirty="0">
                <a:solidFill>
                  <a:srgbClr val="025051"/>
                </a:solidFill>
                <a:latin typeface="Montserrat"/>
                <a:cs typeface="Montserrat"/>
              </a:rPr>
              <a:t>ECOSISTEMAS:</a:t>
            </a:r>
            <a:endParaRPr sz="1250">
              <a:latin typeface="Montserrat"/>
              <a:cs typeface="Montserrat"/>
            </a:endParaRPr>
          </a:p>
        </p:txBody>
      </p:sp>
      <p:grpSp>
        <p:nvGrpSpPr>
          <p:cNvPr id="54" name="object 54"/>
          <p:cNvGrpSpPr/>
          <p:nvPr/>
        </p:nvGrpSpPr>
        <p:grpSpPr>
          <a:xfrm>
            <a:off x="12136200" y="11930813"/>
            <a:ext cx="407670" cy="407670"/>
            <a:chOff x="12136200" y="11930813"/>
            <a:chExt cx="407670" cy="407670"/>
          </a:xfrm>
        </p:grpSpPr>
        <p:sp>
          <p:nvSpPr>
            <p:cNvPr id="55" name="object 55"/>
            <p:cNvSpPr/>
            <p:nvPr/>
          </p:nvSpPr>
          <p:spPr>
            <a:xfrm>
              <a:off x="12136200" y="11930813"/>
              <a:ext cx="407670" cy="407670"/>
            </a:xfrm>
            <a:custGeom>
              <a:avLst/>
              <a:gdLst/>
              <a:ahLst/>
              <a:cxnLst/>
              <a:rect l="l" t="t" r="r" b="b"/>
              <a:pathLst>
                <a:path w="407670" h="407670">
                  <a:moveTo>
                    <a:pt x="203781" y="0"/>
                  </a:moveTo>
                  <a:lnTo>
                    <a:pt x="157056" y="5382"/>
                  </a:lnTo>
                  <a:lnTo>
                    <a:pt x="114164" y="20712"/>
                  </a:lnTo>
                  <a:lnTo>
                    <a:pt x="76327" y="44768"/>
                  </a:lnTo>
                  <a:lnTo>
                    <a:pt x="44768" y="76327"/>
                  </a:lnTo>
                  <a:lnTo>
                    <a:pt x="20712" y="114164"/>
                  </a:lnTo>
                  <a:lnTo>
                    <a:pt x="5382" y="157056"/>
                  </a:lnTo>
                  <a:lnTo>
                    <a:pt x="0" y="203781"/>
                  </a:lnTo>
                  <a:lnTo>
                    <a:pt x="5382" y="250506"/>
                  </a:lnTo>
                  <a:lnTo>
                    <a:pt x="20712" y="293399"/>
                  </a:lnTo>
                  <a:lnTo>
                    <a:pt x="44768" y="331236"/>
                  </a:lnTo>
                  <a:lnTo>
                    <a:pt x="76327" y="362794"/>
                  </a:lnTo>
                  <a:lnTo>
                    <a:pt x="114164" y="386850"/>
                  </a:lnTo>
                  <a:lnTo>
                    <a:pt x="157056" y="402181"/>
                  </a:lnTo>
                  <a:lnTo>
                    <a:pt x="203781" y="407563"/>
                  </a:lnTo>
                  <a:lnTo>
                    <a:pt x="250506" y="402181"/>
                  </a:lnTo>
                  <a:lnTo>
                    <a:pt x="293399" y="386850"/>
                  </a:lnTo>
                  <a:lnTo>
                    <a:pt x="331236" y="362794"/>
                  </a:lnTo>
                  <a:lnTo>
                    <a:pt x="362794" y="331236"/>
                  </a:lnTo>
                  <a:lnTo>
                    <a:pt x="386850" y="293399"/>
                  </a:lnTo>
                  <a:lnTo>
                    <a:pt x="402181" y="250506"/>
                  </a:lnTo>
                  <a:lnTo>
                    <a:pt x="407563" y="203781"/>
                  </a:lnTo>
                  <a:lnTo>
                    <a:pt x="402181" y="157056"/>
                  </a:lnTo>
                  <a:lnTo>
                    <a:pt x="386850" y="114164"/>
                  </a:lnTo>
                  <a:lnTo>
                    <a:pt x="362794" y="76327"/>
                  </a:lnTo>
                  <a:lnTo>
                    <a:pt x="331236" y="44768"/>
                  </a:lnTo>
                  <a:lnTo>
                    <a:pt x="293399" y="20712"/>
                  </a:lnTo>
                  <a:lnTo>
                    <a:pt x="250506" y="5382"/>
                  </a:lnTo>
                  <a:lnTo>
                    <a:pt x="203781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6" name="object 56"/>
            <p:cNvSpPr/>
            <p:nvPr/>
          </p:nvSpPr>
          <p:spPr>
            <a:xfrm>
              <a:off x="12263847" y="11993857"/>
              <a:ext cx="193040" cy="261620"/>
            </a:xfrm>
            <a:custGeom>
              <a:avLst/>
              <a:gdLst/>
              <a:ahLst/>
              <a:cxnLst/>
              <a:rect l="l" t="t" r="r" b="b"/>
              <a:pathLst>
                <a:path w="193040" h="261620">
                  <a:moveTo>
                    <a:pt x="28865" y="50821"/>
                  </a:moveTo>
                  <a:lnTo>
                    <a:pt x="8976" y="50821"/>
                  </a:lnTo>
                  <a:lnTo>
                    <a:pt x="2380" y="57427"/>
                  </a:lnTo>
                  <a:lnTo>
                    <a:pt x="2380" y="65573"/>
                  </a:lnTo>
                  <a:lnTo>
                    <a:pt x="0" y="215098"/>
                  </a:lnTo>
                  <a:lnTo>
                    <a:pt x="0" y="220975"/>
                  </a:lnTo>
                  <a:lnTo>
                    <a:pt x="4761" y="225737"/>
                  </a:lnTo>
                  <a:lnTo>
                    <a:pt x="16514" y="225737"/>
                  </a:lnTo>
                  <a:lnTo>
                    <a:pt x="21276" y="230499"/>
                  </a:lnTo>
                  <a:lnTo>
                    <a:pt x="21276" y="236375"/>
                  </a:lnTo>
                  <a:lnTo>
                    <a:pt x="23647" y="250570"/>
                  </a:lnTo>
                  <a:lnTo>
                    <a:pt x="23647" y="256446"/>
                  </a:lnTo>
                  <a:lnTo>
                    <a:pt x="28409" y="261208"/>
                  </a:lnTo>
                  <a:lnTo>
                    <a:pt x="128806" y="261208"/>
                  </a:lnTo>
                  <a:lnTo>
                    <a:pt x="133568" y="256446"/>
                  </a:lnTo>
                  <a:lnTo>
                    <a:pt x="133568" y="238604"/>
                  </a:lnTo>
                  <a:lnTo>
                    <a:pt x="134692" y="235899"/>
                  </a:lnTo>
                  <a:lnTo>
                    <a:pt x="151693" y="218908"/>
                  </a:lnTo>
                  <a:lnTo>
                    <a:pt x="152484" y="217702"/>
                  </a:lnTo>
                  <a:lnTo>
                    <a:pt x="162637" y="192656"/>
                  </a:lnTo>
                  <a:lnTo>
                    <a:pt x="89839" y="192656"/>
                  </a:lnTo>
                  <a:lnTo>
                    <a:pt x="101136" y="164956"/>
                  </a:lnTo>
                  <a:lnTo>
                    <a:pt x="102898" y="163021"/>
                  </a:lnTo>
                  <a:lnTo>
                    <a:pt x="138380" y="144824"/>
                  </a:lnTo>
                  <a:lnTo>
                    <a:pt x="139489" y="143858"/>
                  </a:lnTo>
                  <a:lnTo>
                    <a:pt x="139703" y="122919"/>
                  </a:lnTo>
                  <a:lnTo>
                    <a:pt x="35471" y="122919"/>
                  </a:lnTo>
                  <a:lnTo>
                    <a:pt x="35471" y="57427"/>
                  </a:lnTo>
                  <a:lnTo>
                    <a:pt x="28865" y="50821"/>
                  </a:lnTo>
                  <a:close/>
                </a:path>
                <a:path w="193040" h="261620">
                  <a:moveTo>
                    <a:pt x="139489" y="143858"/>
                  </a:moveTo>
                  <a:lnTo>
                    <a:pt x="138380" y="144824"/>
                  </a:lnTo>
                  <a:lnTo>
                    <a:pt x="102898" y="163021"/>
                  </a:lnTo>
                  <a:lnTo>
                    <a:pt x="101136" y="164956"/>
                  </a:lnTo>
                  <a:lnTo>
                    <a:pt x="89839" y="192656"/>
                  </a:lnTo>
                  <a:lnTo>
                    <a:pt x="139485" y="144257"/>
                  </a:lnTo>
                  <a:lnTo>
                    <a:pt x="139489" y="143858"/>
                  </a:lnTo>
                  <a:close/>
                </a:path>
                <a:path w="193040" h="261620">
                  <a:moveTo>
                    <a:pt x="174956" y="99899"/>
                  </a:moveTo>
                  <a:lnTo>
                    <a:pt x="169292" y="102240"/>
                  </a:lnTo>
                  <a:lnTo>
                    <a:pt x="140194" y="143243"/>
                  </a:lnTo>
                  <a:lnTo>
                    <a:pt x="139489" y="143858"/>
                  </a:lnTo>
                  <a:lnTo>
                    <a:pt x="139485" y="144257"/>
                  </a:lnTo>
                  <a:lnTo>
                    <a:pt x="89839" y="192656"/>
                  </a:lnTo>
                  <a:lnTo>
                    <a:pt x="162637" y="192656"/>
                  </a:lnTo>
                  <a:lnTo>
                    <a:pt x="191704" y="120953"/>
                  </a:lnTo>
                  <a:lnTo>
                    <a:pt x="192758" y="114368"/>
                  </a:lnTo>
                  <a:lnTo>
                    <a:pt x="190934" y="108254"/>
                  </a:lnTo>
                  <a:lnTo>
                    <a:pt x="186709" y="103473"/>
                  </a:lnTo>
                  <a:lnTo>
                    <a:pt x="180559" y="100882"/>
                  </a:lnTo>
                  <a:lnTo>
                    <a:pt x="174956" y="99899"/>
                  </a:lnTo>
                  <a:close/>
                </a:path>
                <a:path w="193040" h="261620">
                  <a:moveTo>
                    <a:pt x="61956" y="17730"/>
                  </a:moveTo>
                  <a:lnTo>
                    <a:pt x="42077" y="17730"/>
                  </a:lnTo>
                  <a:lnTo>
                    <a:pt x="35471" y="24336"/>
                  </a:lnTo>
                  <a:lnTo>
                    <a:pt x="35471" y="122919"/>
                  </a:lnTo>
                  <a:lnTo>
                    <a:pt x="68562" y="122919"/>
                  </a:lnTo>
                  <a:lnTo>
                    <a:pt x="68562" y="24336"/>
                  </a:lnTo>
                  <a:lnTo>
                    <a:pt x="61956" y="17730"/>
                  </a:lnTo>
                  <a:close/>
                </a:path>
                <a:path w="193040" h="261620">
                  <a:moveTo>
                    <a:pt x="87255" y="0"/>
                  </a:moveTo>
                  <a:lnTo>
                    <a:pt x="79978" y="1468"/>
                  </a:lnTo>
                  <a:lnTo>
                    <a:pt x="74037" y="5474"/>
                  </a:lnTo>
                  <a:lnTo>
                    <a:pt x="70031" y="11416"/>
                  </a:lnTo>
                  <a:lnTo>
                    <a:pt x="68562" y="18693"/>
                  </a:lnTo>
                  <a:lnTo>
                    <a:pt x="68562" y="122919"/>
                  </a:lnTo>
                  <a:lnTo>
                    <a:pt x="139703" y="122919"/>
                  </a:lnTo>
                  <a:lnTo>
                    <a:pt x="139727" y="120558"/>
                  </a:lnTo>
                  <a:lnTo>
                    <a:pt x="105948" y="120558"/>
                  </a:lnTo>
                  <a:lnTo>
                    <a:pt x="105948" y="18693"/>
                  </a:lnTo>
                  <a:lnTo>
                    <a:pt x="104479" y="11416"/>
                  </a:lnTo>
                  <a:lnTo>
                    <a:pt x="100473" y="5474"/>
                  </a:lnTo>
                  <a:lnTo>
                    <a:pt x="94531" y="1468"/>
                  </a:lnTo>
                  <a:lnTo>
                    <a:pt x="87255" y="0"/>
                  </a:lnTo>
                  <a:close/>
                </a:path>
                <a:path w="193040" h="261620">
                  <a:moveTo>
                    <a:pt x="132828" y="29544"/>
                  </a:moveTo>
                  <a:lnTo>
                    <a:pt x="113679" y="29544"/>
                  </a:lnTo>
                  <a:lnTo>
                    <a:pt x="105948" y="37275"/>
                  </a:lnTo>
                  <a:lnTo>
                    <a:pt x="105948" y="120558"/>
                  </a:lnTo>
                  <a:lnTo>
                    <a:pt x="139727" y="120558"/>
                  </a:lnTo>
                  <a:lnTo>
                    <a:pt x="140441" y="50821"/>
                  </a:lnTo>
                  <a:lnTo>
                    <a:pt x="140469" y="37275"/>
                  </a:lnTo>
                  <a:lnTo>
                    <a:pt x="132828" y="29544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7" name="object 57"/>
            <p:cNvSpPr/>
            <p:nvPr/>
          </p:nvSpPr>
          <p:spPr>
            <a:xfrm>
              <a:off x="12263847" y="11993857"/>
              <a:ext cx="193040" cy="261620"/>
            </a:xfrm>
            <a:custGeom>
              <a:avLst/>
              <a:gdLst/>
              <a:ahLst/>
              <a:cxnLst/>
              <a:rect l="l" t="t" r="r" b="b"/>
              <a:pathLst>
                <a:path w="193040" h="261620">
                  <a:moveTo>
                    <a:pt x="89839" y="192656"/>
                  </a:moveTo>
                  <a:lnTo>
                    <a:pt x="136273" y="145898"/>
                  </a:lnTo>
                  <a:lnTo>
                    <a:pt x="138380" y="144824"/>
                  </a:lnTo>
                  <a:lnTo>
                    <a:pt x="140194" y="143243"/>
                  </a:lnTo>
                  <a:lnTo>
                    <a:pt x="141572" y="141308"/>
                  </a:lnTo>
                  <a:lnTo>
                    <a:pt x="166010" y="106880"/>
                  </a:lnTo>
                  <a:lnTo>
                    <a:pt x="169292" y="102240"/>
                  </a:lnTo>
                  <a:lnTo>
                    <a:pt x="174956" y="99899"/>
                  </a:lnTo>
                  <a:lnTo>
                    <a:pt x="180559" y="100882"/>
                  </a:lnTo>
                  <a:lnTo>
                    <a:pt x="186709" y="103473"/>
                  </a:lnTo>
                  <a:lnTo>
                    <a:pt x="190934" y="108254"/>
                  </a:lnTo>
                  <a:lnTo>
                    <a:pt x="192758" y="114368"/>
                  </a:lnTo>
                  <a:lnTo>
                    <a:pt x="191704" y="120953"/>
                  </a:lnTo>
                  <a:lnTo>
                    <a:pt x="153021" y="216385"/>
                  </a:lnTo>
                  <a:lnTo>
                    <a:pt x="152484" y="217702"/>
                  </a:lnTo>
                  <a:lnTo>
                    <a:pt x="151693" y="218908"/>
                  </a:lnTo>
                  <a:lnTo>
                    <a:pt x="150680" y="219911"/>
                  </a:lnTo>
                  <a:lnTo>
                    <a:pt x="136688" y="233903"/>
                  </a:lnTo>
                  <a:lnTo>
                    <a:pt x="134692" y="235899"/>
                  </a:lnTo>
                  <a:lnTo>
                    <a:pt x="133568" y="238604"/>
                  </a:lnTo>
                  <a:lnTo>
                    <a:pt x="133568" y="241431"/>
                  </a:lnTo>
                  <a:lnTo>
                    <a:pt x="133568" y="250570"/>
                  </a:lnTo>
                  <a:lnTo>
                    <a:pt x="133568" y="256446"/>
                  </a:lnTo>
                  <a:lnTo>
                    <a:pt x="128806" y="261208"/>
                  </a:lnTo>
                  <a:lnTo>
                    <a:pt x="122929" y="261208"/>
                  </a:lnTo>
                  <a:lnTo>
                    <a:pt x="34286" y="261208"/>
                  </a:lnTo>
                  <a:lnTo>
                    <a:pt x="28409" y="261208"/>
                  </a:lnTo>
                  <a:lnTo>
                    <a:pt x="23647" y="256446"/>
                  </a:lnTo>
                  <a:lnTo>
                    <a:pt x="23647" y="250570"/>
                  </a:lnTo>
                  <a:lnTo>
                    <a:pt x="21276" y="236375"/>
                  </a:lnTo>
                  <a:lnTo>
                    <a:pt x="21276" y="230499"/>
                  </a:lnTo>
                  <a:lnTo>
                    <a:pt x="16514" y="225737"/>
                  </a:lnTo>
                  <a:lnTo>
                    <a:pt x="10638" y="225737"/>
                  </a:lnTo>
                  <a:lnTo>
                    <a:pt x="4761" y="225737"/>
                  </a:lnTo>
                  <a:lnTo>
                    <a:pt x="0" y="220975"/>
                  </a:lnTo>
                  <a:lnTo>
                    <a:pt x="0" y="215098"/>
                  </a:lnTo>
                  <a:lnTo>
                    <a:pt x="2380" y="65573"/>
                  </a:lnTo>
                  <a:lnTo>
                    <a:pt x="2380" y="57427"/>
                  </a:lnTo>
                  <a:lnTo>
                    <a:pt x="8976" y="50821"/>
                  </a:lnTo>
                  <a:lnTo>
                    <a:pt x="17122" y="50821"/>
                  </a:lnTo>
                  <a:lnTo>
                    <a:pt x="20719" y="50821"/>
                  </a:lnTo>
                  <a:lnTo>
                    <a:pt x="28865" y="50821"/>
                  </a:lnTo>
                  <a:lnTo>
                    <a:pt x="35471" y="57427"/>
                  </a:lnTo>
                  <a:lnTo>
                    <a:pt x="35471" y="65573"/>
                  </a:lnTo>
                  <a:lnTo>
                    <a:pt x="35471" y="122919"/>
                  </a:lnTo>
                  <a:lnTo>
                    <a:pt x="35471" y="32482"/>
                  </a:lnTo>
                  <a:lnTo>
                    <a:pt x="35471" y="24336"/>
                  </a:lnTo>
                  <a:lnTo>
                    <a:pt x="42077" y="17730"/>
                  </a:lnTo>
                  <a:lnTo>
                    <a:pt x="50223" y="17730"/>
                  </a:lnTo>
                  <a:lnTo>
                    <a:pt x="53810" y="17730"/>
                  </a:lnTo>
                  <a:lnTo>
                    <a:pt x="61956" y="17730"/>
                  </a:lnTo>
                  <a:lnTo>
                    <a:pt x="68562" y="24336"/>
                  </a:lnTo>
                  <a:lnTo>
                    <a:pt x="68562" y="32482"/>
                  </a:lnTo>
                  <a:lnTo>
                    <a:pt x="68562" y="122919"/>
                  </a:lnTo>
                  <a:lnTo>
                    <a:pt x="68562" y="18693"/>
                  </a:lnTo>
                  <a:lnTo>
                    <a:pt x="70031" y="11416"/>
                  </a:lnTo>
                  <a:lnTo>
                    <a:pt x="74037" y="5474"/>
                  </a:lnTo>
                  <a:lnTo>
                    <a:pt x="79978" y="1468"/>
                  </a:lnTo>
                  <a:lnTo>
                    <a:pt x="87255" y="0"/>
                  </a:lnTo>
                  <a:lnTo>
                    <a:pt x="94531" y="1468"/>
                  </a:lnTo>
                  <a:lnTo>
                    <a:pt x="100473" y="5474"/>
                  </a:lnTo>
                  <a:lnTo>
                    <a:pt x="104479" y="11416"/>
                  </a:lnTo>
                  <a:lnTo>
                    <a:pt x="105948" y="18693"/>
                  </a:lnTo>
                  <a:lnTo>
                    <a:pt x="105948" y="120558"/>
                  </a:lnTo>
                  <a:lnTo>
                    <a:pt x="105948" y="46819"/>
                  </a:lnTo>
                  <a:lnTo>
                    <a:pt x="105948" y="37275"/>
                  </a:lnTo>
                  <a:lnTo>
                    <a:pt x="113679" y="29544"/>
                  </a:lnTo>
                  <a:lnTo>
                    <a:pt x="123223" y="29544"/>
                  </a:lnTo>
                  <a:lnTo>
                    <a:pt x="132828" y="29544"/>
                  </a:lnTo>
                  <a:lnTo>
                    <a:pt x="140579" y="37386"/>
                  </a:lnTo>
                  <a:lnTo>
                    <a:pt x="140488" y="46991"/>
                  </a:lnTo>
                  <a:lnTo>
                    <a:pt x="139485" y="144257"/>
                  </a:lnTo>
                </a:path>
              </a:pathLst>
            </a:custGeom>
            <a:ln w="20263">
              <a:solidFill>
                <a:srgbClr val="EB745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58" name="object 58"/>
          <p:cNvGrpSpPr/>
          <p:nvPr/>
        </p:nvGrpSpPr>
        <p:grpSpPr>
          <a:xfrm>
            <a:off x="2125974" y="2918727"/>
            <a:ext cx="3733165" cy="7486650"/>
            <a:chOff x="2125974" y="2918727"/>
            <a:chExt cx="3733165" cy="7486650"/>
          </a:xfrm>
        </p:grpSpPr>
        <p:sp>
          <p:nvSpPr>
            <p:cNvPr id="59" name="object 59"/>
            <p:cNvSpPr/>
            <p:nvPr/>
          </p:nvSpPr>
          <p:spPr>
            <a:xfrm>
              <a:off x="2125974" y="2918727"/>
              <a:ext cx="585470" cy="585470"/>
            </a:xfrm>
            <a:custGeom>
              <a:avLst/>
              <a:gdLst/>
              <a:ahLst/>
              <a:cxnLst/>
              <a:rect l="l" t="t" r="r" b="b"/>
              <a:pathLst>
                <a:path w="585469" h="585470">
                  <a:moveTo>
                    <a:pt x="292587" y="0"/>
                  </a:moveTo>
                  <a:lnTo>
                    <a:pt x="245127" y="3829"/>
                  </a:lnTo>
                  <a:lnTo>
                    <a:pt x="200106" y="14916"/>
                  </a:lnTo>
                  <a:lnTo>
                    <a:pt x="158126" y="32657"/>
                  </a:lnTo>
                  <a:lnTo>
                    <a:pt x="119788" y="56451"/>
                  </a:lnTo>
                  <a:lnTo>
                    <a:pt x="85696" y="85695"/>
                  </a:lnTo>
                  <a:lnTo>
                    <a:pt x="56452" y="119786"/>
                  </a:lnTo>
                  <a:lnTo>
                    <a:pt x="32657" y="158122"/>
                  </a:lnTo>
                  <a:lnTo>
                    <a:pt x="14916" y="200101"/>
                  </a:lnTo>
                  <a:lnTo>
                    <a:pt x="3829" y="245120"/>
                  </a:lnTo>
                  <a:lnTo>
                    <a:pt x="0" y="292577"/>
                  </a:lnTo>
                  <a:lnTo>
                    <a:pt x="3829" y="340033"/>
                  </a:lnTo>
                  <a:lnTo>
                    <a:pt x="14916" y="385052"/>
                  </a:lnTo>
                  <a:lnTo>
                    <a:pt x="32657" y="427031"/>
                  </a:lnTo>
                  <a:lnTo>
                    <a:pt x="56452" y="465367"/>
                  </a:lnTo>
                  <a:lnTo>
                    <a:pt x="85696" y="499459"/>
                  </a:lnTo>
                  <a:lnTo>
                    <a:pt x="119788" y="528702"/>
                  </a:lnTo>
                  <a:lnTo>
                    <a:pt x="158126" y="552496"/>
                  </a:lnTo>
                  <a:lnTo>
                    <a:pt x="200106" y="570238"/>
                  </a:lnTo>
                  <a:lnTo>
                    <a:pt x="245127" y="581324"/>
                  </a:lnTo>
                  <a:lnTo>
                    <a:pt x="292587" y="585154"/>
                  </a:lnTo>
                  <a:lnTo>
                    <a:pt x="340043" y="581324"/>
                  </a:lnTo>
                  <a:lnTo>
                    <a:pt x="385062" y="570238"/>
                  </a:lnTo>
                  <a:lnTo>
                    <a:pt x="427041" y="552496"/>
                  </a:lnTo>
                  <a:lnTo>
                    <a:pt x="465378" y="528702"/>
                  </a:lnTo>
                  <a:lnTo>
                    <a:pt x="499469" y="499459"/>
                  </a:lnTo>
                  <a:lnTo>
                    <a:pt x="528712" y="465367"/>
                  </a:lnTo>
                  <a:lnTo>
                    <a:pt x="552506" y="427031"/>
                  </a:lnTo>
                  <a:lnTo>
                    <a:pt x="570248" y="385052"/>
                  </a:lnTo>
                  <a:lnTo>
                    <a:pt x="581334" y="340033"/>
                  </a:lnTo>
                  <a:lnTo>
                    <a:pt x="585164" y="292577"/>
                  </a:lnTo>
                  <a:lnTo>
                    <a:pt x="581334" y="245120"/>
                  </a:lnTo>
                  <a:lnTo>
                    <a:pt x="570248" y="200101"/>
                  </a:lnTo>
                  <a:lnTo>
                    <a:pt x="552506" y="158122"/>
                  </a:lnTo>
                  <a:lnTo>
                    <a:pt x="528712" y="119786"/>
                  </a:lnTo>
                  <a:lnTo>
                    <a:pt x="499469" y="85695"/>
                  </a:lnTo>
                  <a:lnTo>
                    <a:pt x="465378" y="56451"/>
                  </a:lnTo>
                  <a:lnTo>
                    <a:pt x="427041" y="32657"/>
                  </a:lnTo>
                  <a:lnTo>
                    <a:pt x="385062" y="14916"/>
                  </a:lnTo>
                  <a:lnTo>
                    <a:pt x="340043" y="3829"/>
                  </a:lnTo>
                  <a:lnTo>
                    <a:pt x="292587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0" name="object 60"/>
            <p:cNvSpPr/>
            <p:nvPr/>
          </p:nvSpPr>
          <p:spPr>
            <a:xfrm>
              <a:off x="2288673" y="3025908"/>
              <a:ext cx="262255" cy="377190"/>
            </a:xfrm>
            <a:custGeom>
              <a:avLst/>
              <a:gdLst/>
              <a:ahLst/>
              <a:cxnLst/>
              <a:rect l="l" t="t" r="r" b="b"/>
              <a:pathLst>
                <a:path w="262255" h="377189">
                  <a:moveTo>
                    <a:pt x="130954" y="0"/>
                  </a:moveTo>
                  <a:lnTo>
                    <a:pt x="79981" y="10291"/>
                  </a:lnTo>
                  <a:lnTo>
                    <a:pt x="38356" y="38356"/>
                  </a:lnTo>
                  <a:lnTo>
                    <a:pt x="10291" y="79981"/>
                  </a:lnTo>
                  <a:lnTo>
                    <a:pt x="0" y="130954"/>
                  </a:lnTo>
                  <a:lnTo>
                    <a:pt x="20461" y="208111"/>
                  </a:lnTo>
                  <a:lnTo>
                    <a:pt x="65477" y="288438"/>
                  </a:lnTo>
                  <a:lnTo>
                    <a:pt x="110492" y="351568"/>
                  </a:lnTo>
                  <a:lnTo>
                    <a:pt x="130954" y="377137"/>
                  </a:lnTo>
                  <a:lnTo>
                    <a:pt x="206661" y="281824"/>
                  </a:lnTo>
                  <a:lnTo>
                    <a:pt x="245538" y="224410"/>
                  </a:lnTo>
                  <a:lnTo>
                    <a:pt x="259861" y="181812"/>
                  </a:lnTo>
                  <a:lnTo>
                    <a:pt x="261908" y="130954"/>
                  </a:lnTo>
                  <a:lnTo>
                    <a:pt x="251616" y="79981"/>
                  </a:lnTo>
                  <a:lnTo>
                    <a:pt x="223551" y="38356"/>
                  </a:lnTo>
                  <a:lnTo>
                    <a:pt x="181926" y="10291"/>
                  </a:lnTo>
                  <a:lnTo>
                    <a:pt x="130954" y="0"/>
                  </a:lnTo>
                  <a:close/>
                </a:path>
              </a:pathLst>
            </a:custGeom>
            <a:solidFill>
              <a:srgbClr val="EB745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61" name="object 61"/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2339428" y="3076659"/>
              <a:ext cx="160407" cy="160407"/>
            </a:xfrm>
            <a:prstGeom prst="rect">
              <a:avLst/>
            </a:prstGeom>
          </p:spPr>
        </p:pic>
        <p:sp>
          <p:nvSpPr>
            <p:cNvPr id="62" name="object 62"/>
            <p:cNvSpPr/>
            <p:nvPr/>
          </p:nvSpPr>
          <p:spPr>
            <a:xfrm>
              <a:off x="5353280" y="9899654"/>
              <a:ext cx="505459" cy="505459"/>
            </a:xfrm>
            <a:custGeom>
              <a:avLst/>
              <a:gdLst/>
              <a:ahLst/>
              <a:cxnLst/>
              <a:rect l="l" t="t" r="r" b="b"/>
              <a:pathLst>
                <a:path w="505460" h="505459">
                  <a:moveTo>
                    <a:pt x="252698" y="0"/>
                  </a:moveTo>
                  <a:lnTo>
                    <a:pt x="207276" y="4071"/>
                  </a:lnTo>
                  <a:lnTo>
                    <a:pt x="164525" y="15810"/>
                  </a:lnTo>
                  <a:lnTo>
                    <a:pt x="125158" y="34501"/>
                  </a:lnTo>
                  <a:lnTo>
                    <a:pt x="89890" y="59433"/>
                  </a:lnTo>
                  <a:lnTo>
                    <a:pt x="59433" y="89890"/>
                  </a:lnTo>
                  <a:lnTo>
                    <a:pt x="34501" y="125158"/>
                  </a:lnTo>
                  <a:lnTo>
                    <a:pt x="15810" y="164525"/>
                  </a:lnTo>
                  <a:lnTo>
                    <a:pt x="4071" y="207276"/>
                  </a:lnTo>
                  <a:lnTo>
                    <a:pt x="0" y="252698"/>
                  </a:lnTo>
                  <a:lnTo>
                    <a:pt x="4071" y="298119"/>
                  </a:lnTo>
                  <a:lnTo>
                    <a:pt x="15810" y="340870"/>
                  </a:lnTo>
                  <a:lnTo>
                    <a:pt x="34501" y="380237"/>
                  </a:lnTo>
                  <a:lnTo>
                    <a:pt x="59433" y="415506"/>
                  </a:lnTo>
                  <a:lnTo>
                    <a:pt x="89890" y="445963"/>
                  </a:lnTo>
                  <a:lnTo>
                    <a:pt x="125158" y="470894"/>
                  </a:lnTo>
                  <a:lnTo>
                    <a:pt x="164525" y="489586"/>
                  </a:lnTo>
                  <a:lnTo>
                    <a:pt x="207276" y="501324"/>
                  </a:lnTo>
                  <a:lnTo>
                    <a:pt x="252698" y="505396"/>
                  </a:lnTo>
                  <a:lnTo>
                    <a:pt x="298122" y="501324"/>
                  </a:lnTo>
                  <a:lnTo>
                    <a:pt x="340874" y="489586"/>
                  </a:lnTo>
                  <a:lnTo>
                    <a:pt x="380241" y="470894"/>
                  </a:lnTo>
                  <a:lnTo>
                    <a:pt x="415510" y="445963"/>
                  </a:lnTo>
                  <a:lnTo>
                    <a:pt x="445966" y="415506"/>
                  </a:lnTo>
                  <a:lnTo>
                    <a:pt x="470896" y="380237"/>
                  </a:lnTo>
                  <a:lnTo>
                    <a:pt x="489587" y="340870"/>
                  </a:lnTo>
                  <a:lnTo>
                    <a:pt x="501325" y="298119"/>
                  </a:lnTo>
                  <a:lnTo>
                    <a:pt x="505396" y="252698"/>
                  </a:lnTo>
                  <a:lnTo>
                    <a:pt x="501325" y="207276"/>
                  </a:lnTo>
                  <a:lnTo>
                    <a:pt x="489587" y="164525"/>
                  </a:lnTo>
                  <a:lnTo>
                    <a:pt x="470896" y="125158"/>
                  </a:lnTo>
                  <a:lnTo>
                    <a:pt x="445966" y="89890"/>
                  </a:lnTo>
                  <a:lnTo>
                    <a:pt x="415510" y="59433"/>
                  </a:lnTo>
                  <a:lnTo>
                    <a:pt x="380241" y="34501"/>
                  </a:lnTo>
                  <a:lnTo>
                    <a:pt x="340874" y="15810"/>
                  </a:lnTo>
                  <a:lnTo>
                    <a:pt x="298122" y="4071"/>
                  </a:lnTo>
                  <a:lnTo>
                    <a:pt x="252698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3" name="object 63"/>
            <p:cNvSpPr/>
            <p:nvPr/>
          </p:nvSpPr>
          <p:spPr>
            <a:xfrm>
              <a:off x="5430228" y="9973296"/>
              <a:ext cx="353060" cy="281940"/>
            </a:xfrm>
            <a:custGeom>
              <a:avLst/>
              <a:gdLst/>
              <a:ahLst/>
              <a:cxnLst/>
              <a:rect l="l" t="t" r="r" b="b"/>
              <a:pathLst>
                <a:path w="353060" h="281940">
                  <a:moveTo>
                    <a:pt x="352526" y="281813"/>
                  </a:moveTo>
                  <a:lnTo>
                    <a:pt x="211620" y="0"/>
                  </a:lnTo>
                  <a:lnTo>
                    <a:pt x="111048" y="201142"/>
                  </a:lnTo>
                  <a:lnTo>
                    <a:pt x="81381" y="154838"/>
                  </a:lnTo>
                  <a:lnTo>
                    <a:pt x="0" y="281800"/>
                  </a:lnTo>
                  <a:lnTo>
                    <a:pt x="70713" y="281800"/>
                  </a:lnTo>
                  <a:lnTo>
                    <a:pt x="352526" y="281813"/>
                  </a:lnTo>
                  <a:close/>
                </a:path>
              </a:pathLst>
            </a:custGeom>
            <a:solidFill>
              <a:srgbClr val="EB745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64" name="object 64"/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5555376" y="9973295"/>
              <a:ext cx="172950" cy="172950"/>
            </a:xfrm>
            <a:prstGeom prst="rect">
              <a:avLst/>
            </a:prstGeom>
          </p:spPr>
        </p:pic>
      </p:grpSp>
      <p:sp>
        <p:nvSpPr>
          <p:cNvPr id="65" name="object 65"/>
          <p:cNvSpPr txBox="1"/>
          <p:nvPr/>
        </p:nvSpPr>
        <p:spPr>
          <a:xfrm>
            <a:off x="5916790" y="9921319"/>
            <a:ext cx="1209675" cy="83248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4130" marR="114935">
              <a:lnSpc>
                <a:spcPct val="102099"/>
              </a:lnSpc>
              <a:spcBef>
                <a:spcPts val="95"/>
              </a:spcBef>
            </a:pPr>
            <a:r>
              <a:rPr sz="1250" b="1" spc="80" dirty="0">
                <a:solidFill>
                  <a:srgbClr val="025051"/>
                </a:solidFill>
                <a:latin typeface="Montserrat"/>
                <a:cs typeface="Montserrat"/>
              </a:rPr>
              <a:t>ALTITUD </a:t>
            </a:r>
            <a:r>
              <a:rPr sz="1250" b="1" spc="105" dirty="0">
                <a:solidFill>
                  <a:srgbClr val="025051"/>
                </a:solidFill>
                <a:latin typeface="Montserrat"/>
                <a:cs typeface="Montserrat"/>
              </a:rPr>
              <a:t>PROMEDIO</a:t>
            </a:r>
            <a:endParaRPr sz="1250">
              <a:latin typeface="Montserrat"/>
              <a:cs typeface="Montserrat"/>
            </a:endParaRPr>
          </a:p>
          <a:p>
            <a:pPr marL="14604">
              <a:lnSpc>
                <a:spcPct val="100000"/>
              </a:lnSpc>
              <a:spcBef>
                <a:spcPts val="10"/>
              </a:spcBef>
              <a:tabLst>
                <a:tab pos="596265" algn="l"/>
              </a:tabLst>
            </a:pPr>
            <a:r>
              <a:rPr sz="1900" spc="-25" dirty="0">
                <a:solidFill>
                  <a:srgbClr val="223658"/>
                </a:solidFill>
                <a:latin typeface="Montserrat Light"/>
                <a:cs typeface="Montserrat Light"/>
              </a:rPr>
              <a:t>118</a:t>
            </a:r>
            <a:r>
              <a:rPr sz="1900" dirty="0">
                <a:solidFill>
                  <a:srgbClr val="223658"/>
                </a:solidFill>
                <a:latin typeface="Montserrat Light"/>
                <a:cs typeface="Montserrat Light"/>
              </a:rPr>
              <a:t>	</a:t>
            </a:r>
            <a:r>
              <a:rPr sz="1900" spc="-10" dirty="0">
                <a:solidFill>
                  <a:srgbClr val="223658"/>
                </a:solidFill>
                <a:latin typeface="Montserrat Light"/>
                <a:cs typeface="Montserrat Light"/>
              </a:rPr>
              <a:t>707</a:t>
            </a:r>
            <a:r>
              <a:rPr sz="1900" spc="-215" dirty="0">
                <a:solidFill>
                  <a:srgbClr val="223658"/>
                </a:solidFill>
                <a:latin typeface="Montserrat Light"/>
                <a:cs typeface="Montserrat Light"/>
              </a:rPr>
              <a:t> </a:t>
            </a:r>
            <a:r>
              <a:rPr sz="950" b="1" spc="-50" dirty="0">
                <a:solidFill>
                  <a:srgbClr val="223658"/>
                </a:solidFill>
                <a:latin typeface="Montserrat"/>
                <a:cs typeface="Montserrat"/>
              </a:rPr>
              <a:t>m</a:t>
            </a:r>
            <a:endParaRPr sz="950">
              <a:latin typeface="Montserrat"/>
              <a:cs typeface="Montserrat"/>
            </a:endParaRPr>
          </a:p>
          <a:p>
            <a:pPr marL="12700">
              <a:lnSpc>
                <a:spcPct val="100000"/>
              </a:lnSpc>
              <a:spcBef>
                <a:spcPts val="45"/>
              </a:spcBef>
            </a:pPr>
            <a:r>
              <a:rPr sz="800" i="1" spc="-25" dirty="0">
                <a:solidFill>
                  <a:srgbClr val="025051"/>
                </a:solidFill>
                <a:latin typeface="Montserrat Light"/>
                <a:cs typeface="Montserrat Light"/>
              </a:rPr>
              <a:t>(ALOS</a:t>
            </a:r>
            <a:r>
              <a:rPr sz="800" i="1" spc="-5" dirty="0">
                <a:solidFill>
                  <a:srgbClr val="025051"/>
                </a:solidFill>
                <a:latin typeface="Montserrat Light"/>
                <a:cs typeface="Montserrat Light"/>
              </a:rPr>
              <a:t> </a:t>
            </a:r>
            <a:r>
              <a:rPr sz="800" i="1" spc="-25" dirty="0">
                <a:solidFill>
                  <a:srgbClr val="025051"/>
                </a:solidFill>
                <a:latin typeface="Montserrat Light"/>
                <a:cs typeface="Montserrat Light"/>
              </a:rPr>
              <a:t>PALSAR,</a:t>
            </a:r>
            <a:r>
              <a:rPr sz="800" i="1" spc="-5" dirty="0">
                <a:solidFill>
                  <a:srgbClr val="025051"/>
                </a:solidFill>
                <a:latin typeface="Montserrat Light"/>
                <a:cs typeface="Montserrat Light"/>
              </a:rPr>
              <a:t> </a:t>
            </a:r>
            <a:r>
              <a:rPr sz="800" i="1" spc="-10" dirty="0">
                <a:solidFill>
                  <a:srgbClr val="025051"/>
                </a:solidFill>
                <a:latin typeface="Montserrat Light"/>
                <a:cs typeface="Montserrat Light"/>
              </a:rPr>
              <a:t>2014).</a:t>
            </a:r>
            <a:endParaRPr sz="800">
              <a:latin typeface="Montserrat Light"/>
              <a:cs typeface="Montserrat Light"/>
            </a:endParaRPr>
          </a:p>
        </p:txBody>
      </p:sp>
      <p:grpSp>
        <p:nvGrpSpPr>
          <p:cNvPr id="66" name="object 66"/>
          <p:cNvGrpSpPr/>
          <p:nvPr/>
        </p:nvGrpSpPr>
        <p:grpSpPr>
          <a:xfrm>
            <a:off x="4969843" y="3109164"/>
            <a:ext cx="1546860" cy="7384415"/>
            <a:chOff x="4969843" y="3109164"/>
            <a:chExt cx="1546860" cy="7384415"/>
          </a:xfrm>
        </p:grpSpPr>
        <p:sp>
          <p:nvSpPr>
            <p:cNvPr id="67" name="object 67"/>
            <p:cNvSpPr/>
            <p:nvPr/>
          </p:nvSpPr>
          <p:spPr>
            <a:xfrm>
              <a:off x="6296633" y="10483075"/>
              <a:ext cx="209550" cy="0"/>
            </a:xfrm>
            <a:custGeom>
              <a:avLst/>
              <a:gdLst/>
              <a:ahLst/>
              <a:cxnLst/>
              <a:rect l="l" t="t" r="r" b="b"/>
              <a:pathLst>
                <a:path w="209550">
                  <a:moveTo>
                    <a:pt x="0" y="0"/>
                  </a:moveTo>
                  <a:lnTo>
                    <a:pt x="209455" y="0"/>
                  </a:lnTo>
                </a:path>
              </a:pathLst>
            </a:custGeom>
            <a:ln w="20263">
              <a:solidFill>
                <a:srgbClr val="EB745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8" name="object 68"/>
            <p:cNvSpPr/>
            <p:nvPr/>
          </p:nvSpPr>
          <p:spPr>
            <a:xfrm>
              <a:off x="4974923" y="3114244"/>
              <a:ext cx="0" cy="760095"/>
            </a:xfrm>
            <a:custGeom>
              <a:avLst/>
              <a:gdLst/>
              <a:ahLst/>
              <a:cxnLst/>
              <a:rect l="l" t="t" r="r" b="b"/>
              <a:pathLst>
                <a:path h="760095">
                  <a:moveTo>
                    <a:pt x="0" y="0"/>
                  </a:moveTo>
                  <a:lnTo>
                    <a:pt x="0" y="759634"/>
                  </a:lnTo>
                </a:path>
              </a:pathLst>
            </a:custGeom>
            <a:ln w="10131">
              <a:solidFill>
                <a:srgbClr val="EB745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9" name="object 69"/>
          <p:cNvSpPr txBox="1"/>
          <p:nvPr/>
        </p:nvSpPr>
        <p:spPr>
          <a:xfrm>
            <a:off x="6918551" y="14865815"/>
            <a:ext cx="2655570" cy="112077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 indent="74295">
              <a:lnSpc>
                <a:spcPct val="100000"/>
              </a:lnSpc>
              <a:spcBef>
                <a:spcPts val="105"/>
              </a:spcBef>
              <a:buClr>
                <a:srgbClr val="EB7457"/>
              </a:buClr>
              <a:buFont typeface="Montserrat"/>
              <a:buChar char="•"/>
              <a:tabLst>
                <a:tab pos="86995" algn="l"/>
              </a:tabLst>
            </a:pPr>
            <a:r>
              <a:rPr sz="950" dirty="0">
                <a:solidFill>
                  <a:srgbClr val="005258"/>
                </a:solidFill>
                <a:latin typeface="Montserrat"/>
                <a:cs typeface="Montserrat"/>
              </a:rPr>
              <a:t>Intensificación</a:t>
            </a:r>
            <a:r>
              <a:rPr sz="950" spc="110" dirty="0">
                <a:solidFill>
                  <a:srgbClr val="005258"/>
                </a:solidFill>
                <a:latin typeface="Montserrat"/>
                <a:cs typeface="Montserrat"/>
              </a:rPr>
              <a:t> </a:t>
            </a:r>
            <a:r>
              <a:rPr sz="950" dirty="0">
                <a:solidFill>
                  <a:srgbClr val="005258"/>
                </a:solidFill>
                <a:latin typeface="Montserrat"/>
                <a:cs typeface="Montserrat"/>
              </a:rPr>
              <a:t>agrícola</a:t>
            </a:r>
            <a:r>
              <a:rPr sz="950" spc="114" dirty="0">
                <a:solidFill>
                  <a:srgbClr val="005258"/>
                </a:solidFill>
                <a:latin typeface="Montserrat"/>
                <a:cs typeface="Montserrat"/>
              </a:rPr>
              <a:t> </a:t>
            </a:r>
            <a:r>
              <a:rPr sz="950" spc="-10" dirty="0">
                <a:solidFill>
                  <a:srgbClr val="005258"/>
                </a:solidFill>
                <a:latin typeface="Montserrat"/>
                <a:cs typeface="Montserrat"/>
              </a:rPr>
              <a:t>semipermanente, </a:t>
            </a:r>
            <a:r>
              <a:rPr sz="950" dirty="0">
                <a:solidFill>
                  <a:srgbClr val="005258"/>
                </a:solidFill>
                <a:latin typeface="Montserrat"/>
                <a:cs typeface="Montserrat"/>
              </a:rPr>
              <a:t>mecanización</a:t>
            </a:r>
            <a:r>
              <a:rPr sz="950" spc="50" dirty="0">
                <a:solidFill>
                  <a:srgbClr val="005258"/>
                </a:solidFill>
                <a:latin typeface="Montserrat"/>
                <a:cs typeface="Montserrat"/>
              </a:rPr>
              <a:t> </a:t>
            </a:r>
            <a:r>
              <a:rPr sz="950" dirty="0">
                <a:solidFill>
                  <a:srgbClr val="005258"/>
                </a:solidFill>
                <a:latin typeface="Montserrat"/>
                <a:cs typeface="Montserrat"/>
              </a:rPr>
              <a:t>agrícola,</a:t>
            </a:r>
            <a:r>
              <a:rPr sz="950" spc="55" dirty="0">
                <a:solidFill>
                  <a:srgbClr val="005258"/>
                </a:solidFill>
                <a:latin typeface="Montserrat"/>
                <a:cs typeface="Montserrat"/>
              </a:rPr>
              <a:t> </a:t>
            </a:r>
            <a:r>
              <a:rPr sz="950" dirty="0">
                <a:solidFill>
                  <a:srgbClr val="005258"/>
                </a:solidFill>
                <a:latin typeface="Montserrat"/>
                <a:cs typeface="Montserrat"/>
              </a:rPr>
              <a:t>extracción</a:t>
            </a:r>
            <a:r>
              <a:rPr sz="950" spc="50" dirty="0">
                <a:solidFill>
                  <a:srgbClr val="005258"/>
                </a:solidFill>
                <a:latin typeface="Montserrat"/>
                <a:cs typeface="Montserrat"/>
              </a:rPr>
              <a:t> </a:t>
            </a:r>
            <a:r>
              <a:rPr sz="950" spc="-25" dirty="0">
                <a:solidFill>
                  <a:srgbClr val="005258"/>
                </a:solidFill>
                <a:latin typeface="Montserrat"/>
                <a:cs typeface="Montserrat"/>
              </a:rPr>
              <a:t>de </a:t>
            </a:r>
            <a:r>
              <a:rPr sz="950" dirty="0">
                <a:solidFill>
                  <a:srgbClr val="005258"/>
                </a:solidFill>
                <a:latin typeface="Montserrat"/>
                <a:cs typeface="Montserrat"/>
              </a:rPr>
              <a:t>maderas</a:t>
            </a:r>
            <a:r>
              <a:rPr sz="950" spc="55" dirty="0">
                <a:solidFill>
                  <a:srgbClr val="005258"/>
                </a:solidFill>
                <a:latin typeface="Montserrat"/>
                <a:cs typeface="Montserrat"/>
              </a:rPr>
              <a:t> </a:t>
            </a:r>
            <a:r>
              <a:rPr sz="950" dirty="0">
                <a:solidFill>
                  <a:srgbClr val="005258"/>
                </a:solidFill>
                <a:latin typeface="Montserrat"/>
                <a:cs typeface="Montserrat"/>
              </a:rPr>
              <a:t>comerciales,</a:t>
            </a:r>
            <a:r>
              <a:rPr sz="950" spc="55" dirty="0">
                <a:solidFill>
                  <a:srgbClr val="005258"/>
                </a:solidFill>
                <a:latin typeface="Montserrat"/>
                <a:cs typeface="Montserrat"/>
              </a:rPr>
              <a:t> </a:t>
            </a:r>
            <a:r>
              <a:rPr sz="950" dirty="0">
                <a:solidFill>
                  <a:srgbClr val="005258"/>
                </a:solidFill>
                <a:latin typeface="Montserrat"/>
                <a:cs typeface="Montserrat"/>
              </a:rPr>
              <a:t>minería,</a:t>
            </a:r>
            <a:r>
              <a:rPr sz="950" spc="60" dirty="0">
                <a:solidFill>
                  <a:srgbClr val="005258"/>
                </a:solidFill>
                <a:latin typeface="Montserrat"/>
                <a:cs typeface="Montserrat"/>
              </a:rPr>
              <a:t> </a:t>
            </a:r>
            <a:r>
              <a:rPr sz="950" spc="-10" dirty="0">
                <a:solidFill>
                  <a:srgbClr val="005258"/>
                </a:solidFill>
                <a:latin typeface="Montserrat"/>
                <a:cs typeface="Montserrat"/>
              </a:rPr>
              <a:t>expansión </a:t>
            </a:r>
            <a:r>
              <a:rPr sz="950" dirty="0">
                <a:solidFill>
                  <a:srgbClr val="005258"/>
                </a:solidFill>
                <a:latin typeface="Montserrat"/>
                <a:cs typeface="Montserrat"/>
              </a:rPr>
              <a:t>de</a:t>
            </a:r>
            <a:r>
              <a:rPr sz="950" spc="40" dirty="0">
                <a:solidFill>
                  <a:srgbClr val="005258"/>
                </a:solidFill>
                <a:latin typeface="Montserrat"/>
                <a:cs typeface="Montserrat"/>
              </a:rPr>
              <a:t> </a:t>
            </a:r>
            <a:r>
              <a:rPr sz="950" dirty="0">
                <a:solidFill>
                  <a:srgbClr val="005258"/>
                </a:solidFill>
                <a:latin typeface="Montserrat"/>
                <a:cs typeface="Montserrat"/>
              </a:rPr>
              <a:t>frontera</a:t>
            </a:r>
            <a:r>
              <a:rPr sz="950" spc="45" dirty="0">
                <a:solidFill>
                  <a:srgbClr val="005258"/>
                </a:solidFill>
                <a:latin typeface="Montserrat"/>
                <a:cs typeface="Montserrat"/>
              </a:rPr>
              <a:t> </a:t>
            </a:r>
            <a:r>
              <a:rPr sz="950" dirty="0">
                <a:solidFill>
                  <a:srgbClr val="005258"/>
                </a:solidFill>
                <a:latin typeface="Montserrat"/>
                <a:cs typeface="Montserrat"/>
              </a:rPr>
              <a:t>agrícola</a:t>
            </a:r>
            <a:r>
              <a:rPr sz="950" spc="45" dirty="0">
                <a:solidFill>
                  <a:srgbClr val="005258"/>
                </a:solidFill>
                <a:latin typeface="Montserrat"/>
                <a:cs typeface="Montserrat"/>
              </a:rPr>
              <a:t> </a:t>
            </a:r>
            <a:r>
              <a:rPr sz="950" spc="-10" dirty="0">
                <a:solidFill>
                  <a:srgbClr val="005258"/>
                </a:solidFill>
                <a:latin typeface="Montserrat"/>
                <a:cs typeface="Montserrat"/>
              </a:rPr>
              <a:t>yaltafragmentación</a:t>
            </a:r>
            <a:r>
              <a:rPr sz="950" i="1" spc="-10" dirty="0">
                <a:solidFill>
                  <a:srgbClr val="005258"/>
                </a:solidFill>
                <a:latin typeface="Montserrat Light"/>
                <a:cs typeface="Montserrat Light"/>
              </a:rPr>
              <a:t>. </a:t>
            </a:r>
            <a:r>
              <a:rPr sz="950" i="1" spc="-20" dirty="0">
                <a:solidFill>
                  <a:srgbClr val="005258"/>
                </a:solidFill>
                <a:latin typeface="Montserrat Light"/>
                <a:cs typeface="Montserrat Light"/>
              </a:rPr>
              <a:t>(</a:t>
            </a:r>
            <a:r>
              <a:rPr sz="800" i="1" spc="-20" dirty="0">
                <a:solidFill>
                  <a:srgbClr val="005258"/>
                </a:solidFill>
                <a:latin typeface="Montserrat Light"/>
                <a:cs typeface="Montserrat Light"/>
              </a:rPr>
              <a:t>Etter</a:t>
            </a:r>
            <a:r>
              <a:rPr sz="800" i="1" spc="-25" dirty="0">
                <a:solidFill>
                  <a:srgbClr val="005258"/>
                </a:solidFill>
                <a:latin typeface="Montserrat Light"/>
                <a:cs typeface="Montserrat Light"/>
              </a:rPr>
              <a:t> </a:t>
            </a:r>
            <a:r>
              <a:rPr sz="800" i="1" dirty="0">
                <a:solidFill>
                  <a:srgbClr val="005258"/>
                </a:solidFill>
                <a:latin typeface="Montserrat Light"/>
                <a:cs typeface="Montserrat Light"/>
              </a:rPr>
              <a:t>et</a:t>
            </a:r>
            <a:r>
              <a:rPr sz="800" i="1" spc="-20" dirty="0">
                <a:solidFill>
                  <a:srgbClr val="005258"/>
                </a:solidFill>
                <a:latin typeface="Montserrat Light"/>
                <a:cs typeface="Montserrat Light"/>
              </a:rPr>
              <a:t> al., </a:t>
            </a:r>
            <a:r>
              <a:rPr sz="800" i="1" spc="-10" dirty="0">
                <a:solidFill>
                  <a:srgbClr val="005258"/>
                </a:solidFill>
                <a:latin typeface="Montserrat Light"/>
                <a:cs typeface="Montserrat Light"/>
              </a:rPr>
              <a:t>2020).</a:t>
            </a:r>
            <a:endParaRPr sz="800">
              <a:latin typeface="Montserrat Light"/>
              <a:cs typeface="Montserrat Light"/>
            </a:endParaRPr>
          </a:p>
          <a:p>
            <a:pPr marL="12700" marR="634365" indent="74295">
              <a:lnSpc>
                <a:spcPct val="100000"/>
              </a:lnSpc>
              <a:spcBef>
                <a:spcPts val="625"/>
              </a:spcBef>
              <a:buClr>
                <a:srgbClr val="EB7457"/>
              </a:buClr>
              <a:buFont typeface="Montserrat"/>
              <a:buChar char="•"/>
              <a:tabLst>
                <a:tab pos="86995" algn="l"/>
              </a:tabLst>
            </a:pPr>
            <a:r>
              <a:rPr sz="950" dirty="0">
                <a:solidFill>
                  <a:srgbClr val="005258"/>
                </a:solidFill>
                <a:latin typeface="Montserrat"/>
                <a:cs typeface="Montserrat"/>
              </a:rPr>
              <a:t>La</a:t>
            </a:r>
            <a:r>
              <a:rPr sz="950" spc="25" dirty="0">
                <a:solidFill>
                  <a:srgbClr val="005258"/>
                </a:solidFill>
                <a:latin typeface="Montserrat"/>
                <a:cs typeface="Montserrat"/>
              </a:rPr>
              <a:t> </a:t>
            </a:r>
            <a:r>
              <a:rPr sz="950" dirty="0">
                <a:solidFill>
                  <a:srgbClr val="005258"/>
                </a:solidFill>
                <a:latin typeface="Montserrat"/>
                <a:cs typeface="Montserrat"/>
              </a:rPr>
              <a:t>principal</a:t>
            </a:r>
            <a:r>
              <a:rPr sz="950" spc="30" dirty="0">
                <a:solidFill>
                  <a:srgbClr val="005258"/>
                </a:solidFill>
                <a:latin typeface="Montserrat"/>
                <a:cs typeface="Montserrat"/>
              </a:rPr>
              <a:t> </a:t>
            </a:r>
            <a:r>
              <a:rPr sz="950" dirty="0">
                <a:solidFill>
                  <a:srgbClr val="005258"/>
                </a:solidFill>
                <a:latin typeface="Montserrat"/>
                <a:cs typeface="Montserrat"/>
              </a:rPr>
              <a:t>vocación</a:t>
            </a:r>
            <a:r>
              <a:rPr sz="950" spc="30" dirty="0">
                <a:solidFill>
                  <a:srgbClr val="005258"/>
                </a:solidFill>
                <a:latin typeface="Montserrat"/>
                <a:cs typeface="Montserrat"/>
              </a:rPr>
              <a:t> </a:t>
            </a:r>
            <a:r>
              <a:rPr sz="950" dirty="0">
                <a:solidFill>
                  <a:srgbClr val="005258"/>
                </a:solidFill>
                <a:latin typeface="Montserrat"/>
                <a:cs typeface="Montserrat"/>
              </a:rPr>
              <a:t>de</a:t>
            </a:r>
            <a:r>
              <a:rPr sz="950" spc="30" dirty="0">
                <a:solidFill>
                  <a:srgbClr val="005258"/>
                </a:solidFill>
                <a:latin typeface="Montserrat"/>
                <a:cs typeface="Montserrat"/>
              </a:rPr>
              <a:t> </a:t>
            </a:r>
            <a:r>
              <a:rPr sz="950" dirty="0">
                <a:solidFill>
                  <a:srgbClr val="005258"/>
                </a:solidFill>
                <a:latin typeface="Montserrat"/>
                <a:cs typeface="Montserrat"/>
              </a:rPr>
              <a:t>uso</a:t>
            </a:r>
            <a:r>
              <a:rPr sz="950" spc="30" dirty="0">
                <a:solidFill>
                  <a:srgbClr val="005258"/>
                </a:solidFill>
                <a:latin typeface="Montserrat"/>
                <a:cs typeface="Montserrat"/>
              </a:rPr>
              <a:t> </a:t>
            </a:r>
            <a:r>
              <a:rPr sz="950" spc="-25" dirty="0">
                <a:solidFill>
                  <a:srgbClr val="005258"/>
                </a:solidFill>
                <a:latin typeface="Montserrat"/>
                <a:cs typeface="Montserrat"/>
              </a:rPr>
              <a:t>de </a:t>
            </a:r>
            <a:r>
              <a:rPr sz="950" dirty="0">
                <a:solidFill>
                  <a:srgbClr val="005258"/>
                </a:solidFill>
                <a:latin typeface="Montserrat"/>
                <a:cs typeface="Montserrat"/>
              </a:rPr>
              <a:t>la</a:t>
            </a:r>
            <a:r>
              <a:rPr sz="950" spc="25" dirty="0">
                <a:solidFill>
                  <a:srgbClr val="005258"/>
                </a:solidFill>
                <a:latin typeface="Montserrat"/>
                <a:cs typeface="Montserrat"/>
              </a:rPr>
              <a:t> </a:t>
            </a:r>
            <a:r>
              <a:rPr sz="950" dirty="0">
                <a:solidFill>
                  <a:srgbClr val="005258"/>
                </a:solidFill>
                <a:latin typeface="Montserrat"/>
                <a:cs typeface="Montserrat"/>
              </a:rPr>
              <a:t>ecoreserva</a:t>
            </a:r>
            <a:r>
              <a:rPr sz="950" spc="25" dirty="0">
                <a:solidFill>
                  <a:srgbClr val="005258"/>
                </a:solidFill>
                <a:latin typeface="Montserrat"/>
                <a:cs typeface="Montserrat"/>
              </a:rPr>
              <a:t> </a:t>
            </a:r>
            <a:r>
              <a:rPr sz="950" dirty="0">
                <a:solidFill>
                  <a:srgbClr val="005258"/>
                </a:solidFill>
                <a:latin typeface="Montserrat"/>
                <a:cs typeface="Montserrat"/>
              </a:rPr>
              <a:t>es</a:t>
            </a:r>
            <a:r>
              <a:rPr sz="950" spc="30" dirty="0">
                <a:solidFill>
                  <a:srgbClr val="005258"/>
                </a:solidFill>
                <a:latin typeface="Montserrat"/>
                <a:cs typeface="Montserrat"/>
              </a:rPr>
              <a:t> </a:t>
            </a:r>
            <a:r>
              <a:rPr sz="950" dirty="0">
                <a:solidFill>
                  <a:srgbClr val="005258"/>
                </a:solidFill>
                <a:latin typeface="Montserrat"/>
                <a:cs typeface="Montserrat"/>
              </a:rPr>
              <a:t>cuerpo</a:t>
            </a:r>
            <a:r>
              <a:rPr sz="950" spc="25" dirty="0">
                <a:solidFill>
                  <a:srgbClr val="005258"/>
                </a:solidFill>
                <a:latin typeface="Montserrat"/>
                <a:cs typeface="Montserrat"/>
              </a:rPr>
              <a:t> </a:t>
            </a:r>
            <a:r>
              <a:rPr sz="950" dirty="0">
                <a:solidFill>
                  <a:srgbClr val="005258"/>
                </a:solidFill>
                <a:latin typeface="Montserrat"/>
                <a:cs typeface="Montserrat"/>
              </a:rPr>
              <a:t>de</a:t>
            </a:r>
            <a:r>
              <a:rPr sz="950" spc="30" dirty="0">
                <a:solidFill>
                  <a:srgbClr val="005258"/>
                </a:solidFill>
                <a:latin typeface="Montserrat"/>
                <a:cs typeface="Montserrat"/>
              </a:rPr>
              <a:t> </a:t>
            </a:r>
            <a:r>
              <a:rPr sz="950" spc="-10" dirty="0">
                <a:solidFill>
                  <a:srgbClr val="005258"/>
                </a:solidFill>
                <a:latin typeface="Montserrat"/>
                <a:cs typeface="Montserrat"/>
              </a:rPr>
              <a:t>agua.</a:t>
            </a:r>
            <a:endParaRPr sz="950">
              <a:latin typeface="Montserrat"/>
              <a:cs typeface="Montserrat"/>
            </a:endParaRPr>
          </a:p>
        </p:txBody>
      </p:sp>
      <p:grpSp>
        <p:nvGrpSpPr>
          <p:cNvPr id="70" name="object 70"/>
          <p:cNvGrpSpPr/>
          <p:nvPr/>
        </p:nvGrpSpPr>
        <p:grpSpPr>
          <a:xfrm>
            <a:off x="4677484" y="13083283"/>
            <a:ext cx="1000760" cy="151130"/>
            <a:chOff x="4677484" y="13083283"/>
            <a:chExt cx="1000760" cy="151130"/>
          </a:xfrm>
        </p:grpSpPr>
        <p:sp>
          <p:nvSpPr>
            <p:cNvPr id="71" name="object 71"/>
            <p:cNvSpPr/>
            <p:nvPr/>
          </p:nvSpPr>
          <p:spPr>
            <a:xfrm>
              <a:off x="4680024" y="13089969"/>
              <a:ext cx="991869" cy="142240"/>
            </a:xfrm>
            <a:custGeom>
              <a:avLst/>
              <a:gdLst/>
              <a:ahLst/>
              <a:cxnLst/>
              <a:rect l="l" t="t" r="r" b="b"/>
              <a:pathLst>
                <a:path w="991870" h="142240">
                  <a:moveTo>
                    <a:pt x="991299" y="0"/>
                  </a:moveTo>
                  <a:lnTo>
                    <a:pt x="0" y="0"/>
                  </a:lnTo>
                  <a:lnTo>
                    <a:pt x="0" y="141754"/>
                  </a:lnTo>
                </a:path>
              </a:pathLst>
            </a:custGeom>
            <a:ln w="5065">
              <a:solidFill>
                <a:srgbClr val="22365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2" name="object 72"/>
            <p:cNvSpPr/>
            <p:nvPr/>
          </p:nvSpPr>
          <p:spPr>
            <a:xfrm>
              <a:off x="5664305" y="13083283"/>
              <a:ext cx="13970" cy="13970"/>
            </a:xfrm>
            <a:custGeom>
              <a:avLst/>
              <a:gdLst/>
              <a:ahLst/>
              <a:cxnLst/>
              <a:rect l="l" t="t" r="r" b="b"/>
              <a:pathLst>
                <a:path w="13970" h="13969">
                  <a:moveTo>
                    <a:pt x="13374" y="0"/>
                  </a:moveTo>
                  <a:lnTo>
                    <a:pt x="0" y="0"/>
                  </a:lnTo>
                  <a:lnTo>
                    <a:pt x="0" y="13374"/>
                  </a:lnTo>
                  <a:lnTo>
                    <a:pt x="13374" y="13374"/>
                  </a:lnTo>
                  <a:lnTo>
                    <a:pt x="13374" y="0"/>
                  </a:lnTo>
                  <a:close/>
                </a:path>
              </a:pathLst>
            </a:custGeom>
            <a:solidFill>
              <a:srgbClr val="22365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73" name="object 73"/>
          <p:cNvGrpSpPr/>
          <p:nvPr/>
        </p:nvGrpSpPr>
        <p:grpSpPr>
          <a:xfrm>
            <a:off x="351195" y="16806591"/>
            <a:ext cx="2204720" cy="2656840"/>
            <a:chOff x="351195" y="16806591"/>
            <a:chExt cx="2204720" cy="2656840"/>
          </a:xfrm>
        </p:grpSpPr>
        <p:pic>
          <p:nvPicPr>
            <p:cNvPr id="74" name="object 74"/>
            <p:cNvPicPr/>
            <p:nvPr/>
          </p:nvPicPr>
          <p:blipFill>
            <a:blip r:embed="rId12" cstate="print"/>
            <a:stretch>
              <a:fillRect/>
            </a:stretch>
          </p:blipFill>
          <p:spPr>
            <a:xfrm>
              <a:off x="351195" y="17589445"/>
              <a:ext cx="2012161" cy="1822028"/>
            </a:xfrm>
            <a:prstGeom prst="rect">
              <a:avLst/>
            </a:prstGeom>
          </p:spPr>
        </p:pic>
        <p:sp>
          <p:nvSpPr>
            <p:cNvPr id="75" name="object 75"/>
            <p:cNvSpPr/>
            <p:nvPr/>
          </p:nvSpPr>
          <p:spPr>
            <a:xfrm>
              <a:off x="2379380" y="18691264"/>
              <a:ext cx="176530" cy="68580"/>
            </a:xfrm>
            <a:custGeom>
              <a:avLst/>
              <a:gdLst/>
              <a:ahLst/>
              <a:cxnLst/>
              <a:rect l="l" t="t" r="r" b="b"/>
              <a:pathLst>
                <a:path w="176530" h="68580">
                  <a:moveTo>
                    <a:pt x="175919" y="0"/>
                  </a:moveTo>
                  <a:lnTo>
                    <a:pt x="0" y="20"/>
                  </a:lnTo>
                  <a:lnTo>
                    <a:pt x="0" y="68511"/>
                  </a:lnTo>
                  <a:lnTo>
                    <a:pt x="175919" y="68491"/>
                  </a:lnTo>
                  <a:lnTo>
                    <a:pt x="175919" y="0"/>
                  </a:lnTo>
                  <a:close/>
                </a:path>
              </a:pathLst>
            </a:custGeom>
            <a:solidFill>
              <a:srgbClr val="A0CD9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6" name="object 76"/>
            <p:cNvSpPr/>
            <p:nvPr/>
          </p:nvSpPr>
          <p:spPr>
            <a:xfrm>
              <a:off x="2379380" y="19094832"/>
              <a:ext cx="176530" cy="43815"/>
            </a:xfrm>
            <a:custGeom>
              <a:avLst/>
              <a:gdLst/>
              <a:ahLst/>
              <a:cxnLst/>
              <a:rect l="l" t="t" r="r" b="b"/>
              <a:pathLst>
                <a:path w="176530" h="43815">
                  <a:moveTo>
                    <a:pt x="175919" y="0"/>
                  </a:moveTo>
                  <a:lnTo>
                    <a:pt x="0" y="10"/>
                  </a:lnTo>
                  <a:lnTo>
                    <a:pt x="0" y="43273"/>
                  </a:lnTo>
                  <a:lnTo>
                    <a:pt x="175919" y="43262"/>
                  </a:lnTo>
                  <a:lnTo>
                    <a:pt x="175919" y="0"/>
                  </a:lnTo>
                  <a:close/>
                </a:path>
              </a:pathLst>
            </a:custGeom>
            <a:solidFill>
              <a:srgbClr val="F0A41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7" name="object 77"/>
            <p:cNvSpPr/>
            <p:nvPr/>
          </p:nvSpPr>
          <p:spPr>
            <a:xfrm>
              <a:off x="2379380" y="18990878"/>
              <a:ext cx="176530" cy="3175"/>
            </a:xfrm>
            <a:custGeom>
              <a:avLst/>
              <a:gdLst/>
              <a:ahLst/>
              <a:cxnLst/>
              <a:rect l="l" t="t" r="r" b="b"/>
              <a:pathLst>
                <a:path w="176530" h="3175">
                  <a:moveTo>
                    <a:pt x="175919" y="0"/>
                  </a:moveTo>
                  <a:lnTo>
                    <a:pt x="0" y="0"/>
                  </a:lnTo>
                  <a:lnTo>
                    <a:pt x="0" y="2877"/>
                  </a:lnTo>
                  <a:lnTo>
                    <a:pt x="175919" y="2877"/>
                  </a:lnTo>
                  <a:lnTo>
                    <a:pt x="175919" y="0"/>
                  </a:lnTo>
                  <a:close/>
                </a:path>
              </a:pathLst>
            </a:custGeom>
            <a:solidFill>
              <a:srgbClr val="AC583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8" name="object 78"/>
            <p:cNvSpPr/>
            <p:nvPr/>
          </p:nvSpPr>
          <p:spPr>
            <a:xfrm>
              <a:off x="2379380" y="18059911"/>
              <a:ext cx="176530" cy="100330"/>
            </a:xfrm>
            <a:custGeom>
              <a:avLst/>
              <a:gdLst/>
              <a:ahLst/>
              <a:cxnLst/>
              <a:rect l="l" t="t" r="r" b="b"/>
              <a:pathLst>
                <a:path w="176530" h="100330">
                  <a:moveTo>
                    <a:pt x="175919" y="0"/>
                  </a:moveTo>
                  <a:lnTo>
                    <a:pt x="0" y="20"/>
                  </a:lnTo>
                  <a:lnTo>
                    <a:pt x="0" y="99808"/>
                  </a:lnTo>
                  <a:lnTo>
                    <a:pt x="175919" y="99788"/>
                  </a:lnTo>
                  <a:lnTo>
                    <a:pt x="175919" y="0"/>
                  </a:lnTo>
                  <a:close/>
                </a:path>
              </a:pathLst>
            </a:custGeom>
            <a:solidFill>
              <a:srgbClr val="4BB49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9" name="object 79"/>
            <p:cNvSpPr/>
            <p:nvPr/>
          </p:nvSpPr>
          <p:spPr>
            <a:xfrm>
              <a:off x="2379380" y="17515852"/>
              <a:ext cx="176530" cy="288925"/>
            </a:xfrm>
            <a:custGeom>
              <a:avLst/>
              <a:gdLst/>
              <a:ahLst/>
              <a:cxnLst/>
              <a:rect l="l" t="t" r="r" b="b"/>
              <a:pathLst>
                <a:path w="176530" h="288925">
                  <a:moveTo>
                    <a:pt x="175919" y="0"/>
                  </a:moveTo>
                  <a:lnTo>
                    <a:pt x="0" y="70"/>
                  </a:lnTo>
                  <a:lnTo>
                    <a:pt x="0" y="288412"/>
                  </a:lnTo>
                  <a:lnTo>
                    <a:pt x="175919" y="288341"/>
                  </a:lnTo>
                  <a:lnTo>
                    <a:pt x="175919" y="0"/>
                  </a:lnTo>
                  <a:close/>
                </a:path>
              </a:pathLst>
            </a:custGeom>
            <a:solidFill>
              <a:srgbClr val="02505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0" name="object 80"/>
            <p:cNvSpPr/>
            <p:nvPr/>
          </p:nvSpPr>
          <p:spPr>
            <a:xfrm>
              <a:off x="2379380" y="16806591"/>
              <a:ext cx="176530" cy="681355"/>
            </a:xfrm>
            <a:custGeom>
              <a:avLst/>
              <a:gdLst/>
              <a:ahLst/>
              <a:cxnLst/>
              <a:rect l="l" t="t" r="r" b="b"/>
              <a:pathLst>
                <a:path w="176530" h="681355">
                  <a:moveTo>
                    <a:pt x="175919" y="0"/>
                  </a:moveTo>
                  <a:lnTo>
                    <a:pt x="0" y="162"/>
                  </a:lnTo>
                  <a:lnTo>
                    <a:pt x="0" y="681102"/>
                  </a:lnTo>
                  <a:lnTo>
                    <a:pt x="175919" y="680940"/>
                  </a:lnTo>
                  <a:lnTo>
                    <a:pt x="175919" y="0"/>
                  </a:lnTo>
                  <a:close/>
                </a:path>
              </a:pathLst>
            </a:custGeom>
            <a:solidFill>
              <a:srgbClr val="22365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1" name="object 81"/>
            <p:cNvSpPr/>
            <p:nvPr/>
          </p:nvSpPr>
          <p:spPr>
            <a:xfrm>
              <a:off x="2379380" y="19454738"/>
              <a:ext cx="176530" cy="3810"/>
            </a:xfrm>
            <a:custGeom>
              <a:avLst/>
              <a:gdLst/>
              <a:ahLst/>
              <a:cxnLst/>
              <a:rect l="l" t="t" r="r" b="b"/>
              <a:pathLst>
                <a:path w="176530" h="3809">
                  <a:moveTo>
                    <a:pt x="175919" y="0"/>
                  </a:moveTo>
                  <a:lnTo>
                    <a:pt x="0" y="0"/>
                  </a:lnTo>
                  <a:lnTo>
                    <a:pt x="0" y="3515"/>
                  </a:lnTo>
                  <a:lnTo>
                    <a:pt x="175919" y="3515"/>
                  </a:lnTo>
                  <a:lnTo>
                    <a:pt x="175919" y="0"/>
                  </a:lnTo>
                  <a:close/>
                </a:path>
              </a:pathLst>
            </a:custGeom>
            <a:solidFill>
              <a:srgbClr val="EB745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2" name="object 82"/>
            <p:cNvSpPr/>
            <p:nvPr/>
          </p:nvSpPr>
          <p:spPr>
            <a:xfrm>
              <a:off x="867955" y="18876214"/>
              <a:ext cx="1489710" cy="579120"/>
            </a:xfrm>
            <a:custGeom>
              <a:avLst/>
              <a:gdLst/>
              <a:ahLst/>
              <a:cxnLst/>
              <a:rect l="l" t="t" r="r" b="b"/>
              <a:pathLst>
                <a:path w="1489710" h="579119">
                  <a:moveTo>
                    <a:pt x="0" y="0"/>
                  </a:moveTo>
                  <a:lnTo>
                    <a:pt x="578345" y="578345"/>
                  </a:lnTo>
                  <a:lnTo>
                    <a:pt x="642281" y="578482"/>
                  </a:lnTo>
                  <a:lnTo>
                    <a:pt x="686539" y="578505"/>
                  </a:lnTo>
                  <a:lnTo>
                    <a:pt x="739568" y="578519"/>
                  </a:lnTo>
                  <a:lnTo>
                    <a:pt x="799748" y="578526"/>
                  </a:lnTo>
                  <a:lnTo>
                    <a:pt x="865457" y="578525"/>
                  </a:lnTo>
                  <a:lnTo>
                    <a:pt x="935075" y="578518"/>
                  </a:lnTo>
                  <a:lnTo>
                    <a:pt x="1006981" y="578506"/>
                  </a:lnTo>
                  <a:lnTo>
                    <a:pt x="1079555" y="578490"/>
                  </a:lnTo>
                  <a:lnTo>
                    <a:pt x="1151174" y="578472"/>
                  </a:lnTo>
                  <a:lnTo>
                    <a:pt x="1220219" y="578452"/>
                  </a:lnTo>
                  <a:lnTo>
                    <a:pt x="1285068" y="578431"/>
                  </a:lnTo>
                  <a:lnTo>
                    <a:pt x="1344101" y="578411"/>
                  </a:lnTo>
                  <a:lnTo>
                    <a:pt x="1395697" y="578392"/>
                  </a:lnTo>
                  <a:lnTo>
                    <a:pt x="1438235" y="578376"/>
                  </a:lnTo>
                  <a:lnTo>
                    <a:pt x="1470094" y="578363"/>
                  </a:lnTo>
                  <a:lnTo>
                    <a:pt x="1489653" y="578355"/>
                  </a:lnTo>
                </a:path>
              </a:pathLst>
            </a:custGeom>
            <a:ln w="5065">
              <a:solidFill>
                <a:srgbClr val="22365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3" name="object 83"/>
            <p:cNvSpPr/>
            <p:nvPr/>
          </p:nvSpPr>
          <p:spPr>
            <a:xfrm>
              <a:off x="2347480" y="19445979"/>
              <a:ext cx="15875" cy="17780"/>
            </a:xfrm>
            <a:custGeom>
              <a:avLst/>
              <a:gdLst/>
              <a:ahLst/>
              <a:cxnLst/>
              <a:rect l="l" t="t" r="r" b="b"/>
              <a:pathLst>
                <a:path w="15875" h="17780">
                  <a:moveTo>
                    <a:pt x="7294" y="0"/>
                  </a:moveTo>
                  <a:lnTo>
                    <a:pt x="0" y="0"/>
                  </a:lnTo>
                  <a:lnTo>
                    <a:pt x="8591" y="8581"/>
                  </a:lnTo>
                  <a:lnTo>
                    <a:pt x="0" y="17173"/>
                  </a:lnTo>
                  <a:lnTo>
                    <a:pt x="7294" y="17173"/>
                  </a:lnTo>
                  <a:lnTo>
                    <a:pt x="15876" y="8581"/>
                  </a:lnTo>
                  <a:lnTo>
                    <a:pt x="7294" y="0"/>
                  </a:lnTo>
                  <a:close/>
                </a:path>
              </a:pathLst>
            </a:custGeom>
            <a:solidFill>
              <a:srgbClr val="22365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4" name="object 84"/>
            <p:cNvSpPr/>
            <p:nvPr/>
          </p:nvSpPr>
          <p:spPr>
            <a:xfrm>
              <a:off x="898185" y="17900354"/>
              <a:ext cx="1433195" cy="314325"/>
            </a:xfrm>
            <a:custGeom>
              <a:avLst/>
              <a:gdLst/>
              <a:ahLst/>
              <a:cxnLst/>
              <a:rect l="l" t="t" r="r" b="b"/>
              <a:pathLst>
                <a:path w="1433195" h="314325">
                  <a:moveTo>
                    <a:pt x="1432804" y="0"/>
                  </a:moveTo>
                  <a:lnTo>
                    <a:pt x="313985" y="0"/>
                  </a:lnTo>
                  <a:lnTo>
                    <a:pt x="0" y="313995"/>
                  </a:lnTo>
                </a:path>
              </a:pathLst>
            </a:custGeom>
            <a:ln w="5065">
              <a:solidFill>
                <a:srgbClr val="22365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5" name="object 85"/>
            <p:cNvSpPr/>
            <p:nvPr/>
          </p:nvSpPr>
          <p:spPr>
            <a:xfrm>
              <a:off x="2320898" y="17891765"/>
              <a:ext cx="15875" cy="17780"/>
            </a:xfrm>
            <a:custGeom>
              <a:avLst/>
              <a:gdLst/>
              <a:ahLst/>
              <a:cxnLst/>
              <a:rect l="l" t="t" r="r" b="b"/>
              <a:pathLst>
                <a:path w="15875" h="17780">
                  <a:moveTo>
                    <a:pt x="7294" y="0"/>
                  </a:moveTo>
                  <a:lnTo>
                    <a:pt x="0" y="0"/>
                  </a:lnTo>
                  <a:lnTo>
                    <a:pt x="8591" y="8591"/>
                  </a:lnTo>
                  <a:lnTo>
                    <a:pt x="0" y="17173"/>
                  </a:lnTo>
                  <a:lnTo>
                    <a:pt x="7294" y="17173"/>
                  </a:lnTo>
                  <a:lnTo>
                    <a:pt x="15876" y="8591"/>
                  </a:lnTo>
                  <a:lnTo>
                    <a:pt x="7294" y="0"/>
                  </a:lnTo>
                  <a:close/>
                </a:path>
              </a:pathLst>
            </a:custGeom>
            <a:solidFill>
              <a:srgbClr val="22365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6" name="object 86"/>
            <p:cNvSpPr/>
            <p:nvPr/>
          </p:nvSpPr>
          <p:spPr>
            <a:xfrm>
              <a:off x="578414" y="17589443"/>
              <a:ext cx="1752600" cy="708660"/>
            </a:xfrm>
            <a:custGeom>
              <a:avLst/>
              <a:gdLst/>
              <a:ahLst/>
              <a:cxnLst/>
              <a:rect l="l" t="t" r="r" b="b"/>
              <a:pathLst>
                <a:path w="1752600" h="708659">
                  <a:moveTo>
                    <a:pt x="1752574" y="0"/>
                  </a:moveTo>
                  <a:lnTo>
                    <a:pt x="708387" y="0"/>
                  </a:lnTo>
                  <a:lnTo>
                    <a:pt x="0" y="708397"/>
                  </a:lnTo>
                </a:path>
              </a:pathLst>
            </a:custGeom>
            <a:ln w="5065">
              <a:solidFill>
                <a:srgbClr val="22365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7" name="object 87"/>
            <p:cNvSpPr/>
            <p:nvPr/>
          </p:nvSpPr>
          <p:spPr>
            <a:xfrm>
              <a:off x="2320898" y="17580855"/>
              <a:ext cx="15875" cy="17780"/>
            </a:xfrm>
            <a:custGeom>
              <a:avLst/>
              <a:gdLst/>
              <a:ahLst/>
              <a:cxnLst/>
              <a:rect l="l" t="t" r="r" b="b"/>
              <a:pathLst>
                <a:path w="15875" h="17780">
                  <a:moveTo>
                    <a:pt x="7294" y="0"/>
                  </a:moveTo>
                  <a:lnTo>
                    <a:pt x="0" y="0"/>
                  </a:lnTo>
                  <a:lnTo>
                    <a:pt x="8591" y="8591"/>
                  </a:lnTo>
                  <a:lnTo>
                    <a:pt x="0" y="17173"/>
                  </a:lnTo>
                  <a:lnTo>
                    <a:pt x="7294" y="17173"/>
                  </a:lnTo>
                  <a:lnTo>
                    <a:pt x="15876" y="8591"/>
                  </a:lnTo>
                  <a:lnTo>
                    <a:pt x="7294" y="0"/>
                  </a:lnTo>
                  <a:close/>
                </a:path>
              </a:pathLst>
            </a:custGeom>
            <a:solidFill>
              <a:srgbClr val="22365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8" name="object 88"/>
            <p:cNvSpPr/>
            <p:nvPr/>
          </p:nvSpPr>
          <p:spPr>
            <a:xfrm>
              <a:off x="714768" y="17436230"/>
              <a:ext cx="1616710" cy="516890"/>
            </a:xfrm>
            <a:custGeom>
              <a:avLst/>
              <a:gdLst/>
              <a:ahLst/>
              <a:cxnLst/>
              <a:rect l="l" t="t" r="r" b="b"/>
              <a:pathLst>
                <a:path w="1616710" h="516890">
                  <a:moveTo>
                    <a:pt x="1616220" y="0"/>
                  </a:moveTo>
                  <a:lnTo>
                    <a:pt x="516318" y="0"/>
                  </a:lnTo>
                  <a:lnTo>
                    <a:pt x="0" y="516308"/>
                  </a:lnTo>
                </a:path>
              </a:pathLst>
            </a:custGeom>
            <a:ln w="5065">
              <a:solidFill>
                <a:srgbClr val="22365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9" name="object 89"/>
            <p:cNvSpPr/>
            <p:nvPr/>
          </p:nvSpPr>
          <p:spPr>
            <a:xfrm>
              <a:off x="2320898" y="17427642"/>
              <a:ext cx="15875" cy="17780"/>
            </a:xfrm>
            <a:custGeom>
              <a:avLst/>
              <a:gdLst/>
              <a:ahLst/>
              <a:cxnLst/>
              <a:rect l="l" t="t" r="r" b="b"/>
              <a:pathLst>
                <a:path w="15875" h="17780">
                  <a:moveTo>
                    <a:pt x="7294" y="0"/>
                  </a:moveTo>
                  <a:lnTo>
                    <a:pt x="0" y="0"/>
                  </a:lnTo>
                  <a:lnTo>
                    <a:pt x="8591" y="8591"/>
                  </a:lnTo>
                  <a:lnTo>
                    <a:pt x="0" y="17173"/>
                  </a:lnTo>
                  <a:lnTo>
                    <a:pt x="7294" y="17173"/>
                  </a:lnTo>
                  <a:lnTo>
                    <a:pt x="15876" y="8591"/>
                  </a:lnTo>
                  <a:lnTo>
                    <a:pt x="7294" y="0"/>
                  </a:lnTo>
                  <a:close/>
                </a:path>
              </a:pathLst>
            </a:custGeom>
            <a:solidFill>
              <a:srgbClr val="22365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0" name="object 90"/>
            <p:cNvSpPr/>
            <p:nvPr/>
          </p:nvSpPr>
          <p:spPr>
            <a:xfrm>
              <a:off x="680979" y="18268474"/>
              <a:ext cx="1650364" cy="470534"/>
            </a:xfrm>
            <a:custGeom>
              <a:avLst/>
              <a:gdLst/>
              <a:ahLst/>
              <a:cxnLst/>
              <a:rect l="l" t="t" r="r" b="b"/>
              <a:pathLst>
                <a:path w="1650364" h="470534">
                  <a:moveTo>
                    <a:pt x="1650010" y="470137"/>
                  </a:moveTo>
                  <a:lnTo>
                    <a:pt x="477270" y="470137"/>
                  </a:lnTo>
                  <a:lnTo>
                    <a:pt x="0" y="0"/>
                  </a:lnTo>
                </a:path>
              </a:pathLst>
            </a:custGeom>
            <a:ln w="5065">
              <a:solidFill>
                <a:srgbClr val="22365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1" name="object 91"/>
            <p:cNvSpPr/>
            <p:nvPr/>
          </p:nvSpPr>
          <p:spPr>
            <a:xfrm>
              <a:off x="2320898" y="18730023"/>
              <a:ext cx="15875" cy="17780"/>
            </a:xfrm>
            <a:custGeom>
              <a:avLst/>
              <a:gdLst/>
              <a:ahLst/>
              <a:cxnLst/>
              <a:rect l="l" t="t" r="r" b="b"/>
              <a:pathLst>
                <a:path w="15875" h="17780">
                  <a:moveTo>
                    <a:pt x="7294" y="0"/>
                  </a:moveTo>
                  <a:lnTo>
                    <a:pt x="0" y="0"/>
                  </a:lnTo>
                  <a:lnTo>
                    <a:pt x="8591" y="8591"/>
                  </a:lnTo>
                  <a:lnTo>
                    <a:pt x="0" y="17173"/>
                  </a:lnTo>
                  <a:lnTo>
                    <a:pt x="7294" y="17173"/>
                  </a:lnTo>
                  <a:lnTo>
                    <a:pt x="15876" y="8591"/>
                  </a:lnTo>
                  <a:lnTo>
                    <a:pt x="7294" y="0"/>
                  </a:lnTo>
                  <a:close/>
                </a:path>
              </a:pathLst>
            </a:custGeom>
            <a:solidFill>
              <a:srgbClr val="22365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2" name="object 92"/>
            <p:cNvSpPr/>
            <p:nvPr/>
          </p:nvSpPr>
          <p:spPr>
            <a:xfrm>
              <a:off x="1211542" y="18485434"/>
              <a:ext cx="1119505" cy="219710"/>
            </a:xfrm>
            <a:custGeom>
              <a:avLst/>
              <a:gdLst/>
              <a:ahLst/>
              <a:cxnLst/>
              <a:rect l="l" t="t" r="r" b="b"/>
              <a:pathLst>
                <a:path w="1119505" h="219709">
                  <a:moveTo>
                    <a:pt x="1119446" y="0"/>
                  </a:moveTo>
                  <a:lnTo>
                    <a:pt x="219688" y="0"/>
                  </a:lnTo>
                  <a:lnTo>
                    <a:pt x="0" y="219688"/>
                  </a:lnTo>
                </a:path>
              </a:pathLst>
            </a:custGeom>
            <a:ln w="5065">
              <a:solidFill>
                <a:srgbClr val="22365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3" name="object 93"/>
            <p:cNvSpPr/>
            <p:nvPr/>
          </p:nvSpPr>
          <p:spPr>
            <a:xfrm>
              <a:off x="2320898" y="18476847"/>
              <a:ext cx="15875" cy="17780"/>
            </a:xfrm>
            <a:custGeom>
              <a:avLst/>
              <a:gdLst/>
              <a:ahLst/>
              <a:cxnLst/>
              <a:rect l="l" t="t" r="r" b="b"/>
              <a:pathLst>
                <a:path w="15875" h="17780">
                  <a:moveTo>
                    <a:pt x="7294" y="0"/>
                  </a:moveTo>
                  <a:lnTo>
                    <a:pt x="0" y="0"/>
                  </a:lnTo>
                  <a:lnTo>
                    <a:pt x="8591" y="8591"/>
                  </a:lnTo>
                  <a:lnTo>
                    <a:pt x="0" y="17173"/>
                  </a:lnTo>
                  <a:lnTo>
                    <a:pt x="7294" y="17173"/>
                  </a:lnTo>
                  <a:lnTo>
                    <a:pt x="15876" y="8591"/>
                  </a:lnTo>
                  <a:lnTo>
                    <a:pt x="7294" y="0"/>
                  </a:lnTo>
                  <a:close/>
                </a:path>
              </a:pathLst>
            </a:custGeom>
            <a:solidFill>
              <a:srgbClr val="22365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94" name="object 94"/>
            <p:cNvPicPr/>
            <p:nvPr/>
          </p:nvPicPr>
          <p:blipFill>
            <a:blip r:embed="rId13" cstate="print"/>
            <a:stretch>
              <a:fillRect/>
            </a:stretch>
          </p:blipFill>
          <p:spPr>
            <a:xfrm>
              <a:off x="558398" y="18704253"/>
              <a:ext cx="121430" cy="227755"/>
            </a:xfrm>
            <a:prstGeom prst="rect">
              <a:avLst/>
            </a:prstGeom>
          </p:spPr>
        </p:pic>
      </p:grpSp>
      <p:grpSp>
        <p:nvGrpSpPr>
          <p:cNvPr id="95" name="object 95"/>
          <p:cNvGrpSpPr/>
          <p:nvPr/>
        </p:nvGrpSpPr>
        <p:grpSpPr>
          <a:xfrm>
            <a:off x="4154950" y="17497043"/>
            <a:ext cx="2483485" cy="2235200"/>
            <a:chOff x="4154950" y="17497043"/>
            <a:chExt cx="2483485" cy="2235200"/>
          </a:xfrm>
        </p:grpSpPr>
        <p:pic>
          <p:nvPicPr>
            <p:cNvPr id="96" name="object 96"/>
            <p:cNvPicPr/>
            <p:nvPr/>
          </p:nvPicPr>
          <p:blipFill>
            <a:blip r:embed="rId14" cstate="print"/>
            <a:stretch>
              <a:fillRect/>
            </a:stretch>
          </p:blipFill>
          <p:spPr>
            <a:xfrm>
              <a:off x="4154950" y="17497043"/>
              <a:ext cx="2483480" cy="2235124"/>
            </a:xfrm>
            <a:prstGeom prst="rect">
              <a:avLst/>
            </a:prstGeom>
          </p:spPr>
        </p:pic>
        <p:sp>
          <p:nvSpPr>
            <p:cNvPr id="97" name="object 97"/>
            <p:cNvSpPr/>
            <p:nvPr/>
          </p:nvSpPr>
          <p:spPr>
            <a:xfrm>
              <a:off x="5673339" y="18816610"/>
              <a:ext cx="958850" cy="0"/>
            </a:xfrm>
            <a:custGeom>
              <a:avLst/>
              <a:gdLst/>
              <a:ahLst/>
              <a:cxnLst/>
              <a:rect l="l" t="t" r="r" b="b"/>
              <a:pathLst>
                <a:path w="958850">
                  <a:moveTo>
                    <a:pt x="0" y="0"/>
                  </a:moveTo>
                  <a:lnTo>
                    <a:pt x="958735" y="0"/>
                  </a:lnTo>
                </a:path>
              </a:pathLst>
            </a:custGeom>
            <a:ln w="5065">
              <a:solidFill>
                <a:srgbClr val="0693A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8" name="object 98"/>
            <p:cNvSpPr/>
            <p:nvPr/>
          </p:nvSpPr>
          <p:spPr>
            <a:xfrm>
              <a:off x="6625057" y="18809920"/>
              <a:ext cx="13970" cy="13970"/>
            </a:xfrm>
            <a:custGeom>
              <a:avLst/>
              <a:gdLst/>
              <a:ahLst/>
              <a:cxnLst/>
              <a:rect l="l" t="t" r="r" b="b"/>
              <a:pathLst>
                <a:path w="13970" h="13969">
                  <a:moveTo>
                    <a:pt x="13374" y="0"/>
                  </a:moveTo>
                  <a:lnTo>
                    <a:pt x="0" y="0"/>
                  </a:lnTo>
                  <a:lnTo>
                    <a:pt x="0" y="13374"/>
                  </a:lnTo>
                  <a:lnTo>
                    <a:pt x="13374" y="13374"/>
                  </a:lnTo>
                  <a:lnTo>
                    <a:pt x="13374" y="0"/>
                  </a:lnTo>
                  <a:close/>
                </a:path>
              </a:pathLst>
            </a:custGeom>
            <a:solidFill>
              <a:srgbClr val="0693A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9" name="object 99"/>
            <p:cNvSpPr/>
            <p:nvPr/>
          </p:nvSpPr>
          <p:spPr>
            <a:xfrm>
              <a:off x="5373834" y="18719772"/>
              <a:ext cx="10795" cy="30480"/>
            </a:xfrm>
            <a:custGeom>
              <a:avLst/>
              <a:gdLst/>
              <a:ahLst/>
              <a:cxnLst/>
              <a:rect l="l" t="t" r="r" b="b"/>
              <a:pathLst>
                <a:path w="10795" h="30480">
                  <a:moveTo>
                    <a:pt x="6879" y="0"/>
                  </a:moveTo>
                  <a:lnTo>
                    <a:pt x="0" y="30111"/>
                  </a:lnTo>
                  <a:lnTo>
                    <a:pt x="10324" y="4306"/>
                  </a:lnTo>
                  <a:lnTo>
                    <a:pt x="6879" y="0"/>
                  </a:lnTo>
                  <a:close/>
                </a:path>
              </a:pathLst>
            </a:custGeom>
            <a:solidFill>
              <a:srgbClr val="EB745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00" name="object 100"/>
            <p:cNvPicPr/>
            <p:nvPr/>
          </p:nvPicPr>
          <p:blipFill>
            <a:blip r:embed="rId13" cstate="print"/>
            <a:stretch>
              <a:fillRect/>
            </a:stretch>
          </p:blipFill>
          <p:spPr>
            <a:xfrm>
              <a:off x="4444090" y="18967772"/>
              <a:ext cx="121430" cy="227754"/>
            </a:xfrm>
            <a:prstGeom prst="rect">
              <a:avLst/>
            </a:prstGeom>
          </p:spPr>
        </p:pic>
      </p:grpSp>
      <p:sp>
        <p:nvSpPr>
          <p:cNvPr id="101" name="object 101"/>
          <p:cNvSpPr txBox="1"/>
          <p:nvPr/>
        </p:nvSpPr>
        <p:spPr>
          <a:xfrm>
            <a:off x="7117275" y="17514175"/>
            <a:ext cx="744220" cy="3759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ts val="1860"/>
              </a:lnSpc>
              <a:spcBef>
                <a:spcPts val="95"/>
              </a:spcBef>
            </a:pPr>
            <a:r>
              <a:rPr sz="1600" b="1" spc="-10" dirty="0">
                <a:solidFill>
                  <a:srgbClr val="223658"/>
                </a:solidFill>
                <a:latin typeface="Montserrat"/>
                <a:cs typeface="Montserrat"/>
              </a:rPr>
              <a:t>50,08</a:t>
            </a:r>
            <a:r>
              <a:rPr sz="1200" b="1" spc="-10" dirty="0">
                <a:solidFill>
                  <a:srgbClr val="223658"/>
                </a:solidFill>
                <a:latin typeface="Montserrat"/>
                <a:cs typeface="Montserrat"/>
              </a:rPr>
              <a:t>%</a:t>
            </a:r>
            <a:endParaRPr sz="1200">
              <a:latin typeface="Montserrat"/>
              <a:cs typeface="Montserrat"/>
            </a:endParaRPr>
          </a:p>
          <a:p>
            <a:pPr marL="26670">
              <a:lnSpc>
                <a:spcPts val="900"/>
              </a:lnSpc>
            </a:pPr>
            <a:r>
              <a:rPr sz="800" spc="-10" dirty="0">
                <a:solidFill>
                  <a:srgbClr val="025051"/>
                </a:solidFill>
                <a:latin typeface="Montserrat"/>
                <a:cs typeface="Montserrat"/>
              </a:rPr>
              <a:t>Exclusión</a:t>
            </a:r>
            <a:endParaRPr sz="800">
              <a:latin typeface="Montserrat"/>
              <a:cs typeface="Montserrat"/>
            </a:endParaRPr>
          </a:p>
        </p:txBody>
      </p:sp>
      <p:sp>
        <p:nvSpPr>
          <p:cNvPr id="102" name="object 102"/>
          <p:cNvSpPr txBox="1"/>
          <p:nvPr/>
        </p:nvSpPr>
        <p:spPr>
          <a:xfrm>
            <a:off x="12284578" y="17337994"/>
            <a:ext cx="611505" cy="37147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ts val="1845"/>
              </a:lnSpc>
              <a:spcBef>
                <a:spcPts val="95"/>
              </a:spcBef>
            </a:pPr>
            <a:r>
              <a:rPr sz="1600" b="1" spc="-10" dirty="0">
                <a:solidFill>
                  <a:srgbClr val="223658"/>
                </a:solidFill>
                <a:latin typeface="Montserrat"/>
                <a:cs typeface="Montserrat"/>
              </a:rPr>
              <a:t>49,9</a:t>
            </a:r>
            <a:r>
              <a:rPr sz="1200" b="1" spc="-10" dirty="0">
                <a:solidFill>
                  <a:srgbClr val="223658"/>
                </a:solidFill>
                <a:latin typeface="Montserrat"/>
                <a:cs typeface="Montserrat"/>
              </a:rPr>
              <a:t>%</a:t>
            </a:r>
            <a:endParaRPr sz="1200">
              <a:latin typeface="Montserrat"/>
              <a:cs typeface="Montserrat"/>
            </a:endParaRPr>
          </a:p>
          <a:p>
            <a:pPr marL="12700">
              <a:lnSpc>
                <a:spcPts val="885"/>
              </a:lnSpc>
            </a:pPr>
            <a:r>
              <a:rPr sz="800" spc="-10" dirty="0">
                <a:solidFill>
                  <a:srgbClr val="025051"/>
                </a:solidFill>
                <a:latin typeface="Montserrat"/>
                <a:cs typeface="Montserrat"/>
              </a:rPr>
              <a:t>Hombres</a:t>
            </a:r>
            <a:endParaRPr sz="800">
              <a:latin typeface="Montserrat"/>
              <a:cs typeface="Montserrat"/>
            </a:endParaRPr>
          </a:p>
        </p:txBody>
      </p:sp>
      <p:sp>
        <p:nvSpPr>
          <p:cNvPr id="103" name="object 103"/>
          <p:cNvSpPr txBox="1"/>
          <p:nvPr/>
        </p:nvSpPr>
        <p:spPr>
          <a:xfrm>
            <a:off x="12284583" y="17973430"/>
            <a:ext cx="551180" cy="37211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ts val="1845"/>
              </a:lnSpc>
              <a:spcBef>
                <a:spcPts val="95"/>
              </a:spcBef>
            </a:pPr>
            <a:r>
              <a:rPr sz="1600" b="1" spc="-10" dirty="0">
                <a:solidFill>
                  <a:srgbClr val="223658"/>
                </a:solidFill>
                <a:latin typeface="Montserrat"/>
                <a:cs typeface="Montserrat"/>
              </a:rPr>
              <a:t>50,1</a:t>
            </a:r>
            <a:r>
              <a:rPr sz="1200" b="1" spc="-10" dirty="0">
                <a:solidFill>
                  <a:srgbClr val="223658"/>
                </a:solidFill>
                <a:latin typeface="Montserrat"/>
                <a:cs typeface="Montserrat"/>
              </a:rPr>
              <a:t>%</a:t>
            </a:r>
            <a:endParaRPr sz="1200">
              <a:latin typeface="Montserrat"/>
              <a:cs typeface="Montserrat"/>
            </a:endParaRPr>
          </a:p>
          <a:p>
            <a:pPr marL="12700">
              <a:lnSpc>
                <a:spcPts val="885"/>
              </a:lnSpc>
            </a:pPr>
            <a:r>
              <a:rPr sz="800" spc="-10" dirty="0">
                <a:solidFill>
                  <a:srgbClr val="025051"/>
                </a:solidFill>
                <a:latin typeface="Montserrat"/>
                <a:cs typeface="Montserrat"/>
              </a:rPr>
              <a:t>Mujeres</a:t>
            </a:r>
            <a:endParaRPr sz="800">
              <a:latin typeface="Montserrat"/>
              <a:cs typeface="Montserrat"/>
            </a:endParaRPr>
          </a:p>
        </p:txBody>
      </p:sp>
      <p:sp>
        <p:nvSpPr>
          <p:cNvPr id="104" name="object 104"/>
          <p:cNvSpPr txBox="1"/>
          <p:nvPr/>
        </p:nvSpPr>
        <p:spPr>
          <a:xfrm>
            <a:off x="8605411" y="17353474"/>
            <a:ext cx="823594" cy="37528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ts val="1860"/>
              </a:lnSpc>
              <a:spcBef>
                <a:spcPts val="95"/>
              </a:spcBef>
            </a:pPr>
            <a:r>
              <a:rPr sz="1600" b="1" spc="-25" dirty="0">
                <a:solidFill>
                  <a:srgbClr val="223658"/>
                </a:solidFill>
                <a:latin typeface="Montserrat"/>
                <a:cs typeface="Montserrat"/>
              </a:rPr>
              <a:t>26</a:t>
            </a:r>
            <a:r>
              <a:rPr sz="1200" b="1" spc="-25" dirty="0">
                <a:solidFill>
                  <a:srgbClr val="223658"/>
                </a:solidFill>
                <a:latin typeface="Montserrat"/>
                <a:cs typeface="Montserrat"/>
              </a:rPr>
              <a:t>%</a:t>
            </a:r>
            <a:endParaRPr sz="1200">
              <a:latin typeface="Montserrat"/>
              <a:cs typeface="Montserrat"/>
            </a:endParaRPr>
          </a:p>
          <a:p>
            <a:pPr marL="132715">
              <a:lnSpc>
                <a:spcPts val="900"/>
              </a:lnSpc>
              <a:tabLst>
                <a:tab pos="621030" algn="l"/>
                <a:tab pos="810260" algn="l"/>
              </a:tabLst>
            </a:pPr>
            <a:r>
              <a:rPr sz="800" spc="-10" dirty="0">
                <a:solidFill>
                  <a:srgbClr val="025051"/>
                </a:solidFill>
                <a:latin typeface="Montserrat"/>
                <a:cs typeface="Montserrat"/>
              </a:rPr>
              <a:t>Rural</a:t>
            </a:r>
            <a:r>
              <a:rPr sz="800" dirty="0">
                <a:solidFill>
                  <a:srgbClr val="025051"/>
                </a:solidFill>
                <a:latin typeface="Montserrat"/>
                <a:cs typeface="Montserrat"/>
              </a:rPr>
              <a:t>	</a:t>
            </a:r>
            <a:r>
              <a:rPr sz="800" u="sng" dirty="0">
                <a:solidFill>
                  <a:srgbClr val="025051"/>
                </a:solidFill>
                <a:uFill>
                  <a:solidFill>
                    <a:srgbClr val="223658"/>
                  </a:solidFill>
                </a:uFill>
                <a:latin typeface="Montserrat"/>
                <a:cs typeface="Montserrat"/>
              </a:rPr>
              <a:t>	</a:t>
            </a:r>
            <a:endParaRPr sz="800">
              <a:latin typeface="Montserrat"/>
              <a:cs typeface="Montserrat"/>
            </a:endParaRPr>
          </a:p>
        </p:txBody>
      </p:sp>
      <p:sp>
        <p:nvSpPr>
          <p:cNvPr id="105" name="object 105"/>
          <p:cNvSpPr txBox="1"/>
          <p:nvPr/>
        </p:nvSpPr>
        <p:spPr>
          <a:xfrm>
            <a:off x="8588792" y="18027308"/>
            <a:ext cx="424815" cy="3759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ts val="1860"/>
              </a:lnSpc>
              <a:spcBef>
                <a:spcPts val="95"/>
              </a:spcBef>
            </a:pPr>
            <a:r>
              <a:rPr sz="1600" b="1" spc="-25" dirty="0">
                <a:solidFill>
                  <a:srgbClr val="223658"/>
                </a:solidFill>
                <a:latin typeface="Montserrat"/>
                <a:cs typeface="Montserrat"/>
              </a:rPr>
              <a:t>74</a:t>
            </a:r>
            <a:r>
              <a:rPr sz="1200" b="1" spc="-25" dirty="0">
                <a:solidFill>
                  <a:srgbClr val="223658"/>
                </a:solidFill>
                <a:latin typeface="Montserrat"/>
                <a:cs typeface="Montserrat"/>
              </a:rPr>
              <a:t>%</a:t>
            </a:r>
            <a:endParaRPr sz="1200">
              <a:latin typeface="Montserrat"/>
              <a:cs typeface="Montserrat"/>
            </a:endParaRPr>
          </a:p>
          <a:p>
            <a:pPr marL="41910">
              <a:lnSpc>
                <a:spcPts val="900"/>
              </a:lnSpc>
            </a:pPr>
            <a:r>
              <a:rPr sz="800" spc="-10" dirty="0">
                <a:solidFill>
                  <a:srgbClr val="025051"/>
                </a:solidFill>
                <a:latin typeface="Montserrat"/>
                <a:cs typeface="Montserrat"/>
              </a:rPr>
              <a:t>Urbana</a:t>
            </a:r>
            <a:endParaRPr sz="800">
              <a:latin typeface="Montserrat"/>
              <a:cs typeface="Montserrat"/>
            </a:endParaRPr>
          </a:p>
        </p:txBody>
      </p:sp>
      <p:sp>
        <p:nvSpPr>
          <p:cNvPr id="106" name="object 106"/>
          <p:cNvSpPr txBox="1"/>
          <p:nvPr/>
        </p:nvSpPr>
        <p:spPr>
          <a:xfrm>
            <a:off x="7118928" y="18504017"/>
            <a:ext cx="691515" cy="37655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ts val="1864"/>
              </a:lnSpc>
              <a:spcBef>
                <a:spcPts val="95"/>
              </a:spcBef>
            </a:pPr>
            <a:r>
              <a:rPr sz="1600" b="1" spc="-10" dirty="0">
                <a:solidFill>
                  <a:srgbClr val="223658"/>
                </a:solidFill>
                <a:latin typeface="Montserrat"/>
                <a:cs typeface="Montserrat"/>
              </a:rPr>
              <a:t>49,91</a:t>
            </a:r>
            <a:r>
              <a:rPr sz="1200" b="1" spc="-10" dirty="0">
                <a:solidFill>
                  <a:srgbClr val="223658"/>
                </a:solidFill>
                <a:latin typeface="Montserrat"/>
                <a:cs typeface="Montserrat"/>
              </a:rPr>
              <a:t>%</a:t>
            </a:r>
            <a:endParaRPr sz="1200">
              <a:latin typeface="Montserrat"/>
              <a:cs typeface="Montserrat"/>
            </a:endParaRPr>
          </a:p>
          <a:p>
            <a:pPr marL="26670">
              <a:lnSpc>
                <a:spcPts val="905"/>
              </a:lnSpc>
            </a:pPr>
            <a:r>
              <a:rPr sz="800" spc="-10" dirty="0">
                <a:solidFill>
                  <a:srgbClr val="025051"/>
                </a:solidFill>
                <a:latin typeface="Montserrat"/>
                <a:cs typeface="Montserrat"/>
              </a:rPr>
              <a:t>intervención</a:t>
            </a:r>
            <a:endParaRPr sz="800">
              <a:latin typeface="Montserrat"/>
              <a:cs typeface="Montserrat"/>
            </a:endParaRPr>
          </a:p>
        </p:txBody>
      </p:sp>
      <p:sp>
        <p:nvSpPr>
          <p:cNvPr id="107" name="object 107"/>
          <p:cNvSpPr txBox="1"/>
          <p:nvPr/>
        </p:nvSpPr>
        <p:spPr>
          <a:xfrm>
            <a:off x="10417151" y="12622879"/>
            <a:ext cx="1280160" cy="26860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sz="800" spc="-10" dirty="0">
                <a:solidFill>
                  <a:srgbClr val="025051"/>
                </a:solidFill>
                <a:latin typeface="Montserrat"/>
                <a:cs typeface="Montserrat"/>
              </a:rPr>
              <a:t>La</a:t>
            </a:r>
            <a:r>
              <a:rPr sz="800" spc="-3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800" spc="-20" dirty="0">
                <a:solidFill>
                  <a:srgbClr val="025051"/>
                </a:solidFill>
                <a:latin typeface="Montserrat"/>
                <a:cs typeface="Montserrat"/>
              </a:rPr>
              <a:t>amenaza</a:t>
            </a:r>
            <a:r>
              <a:rPr sz="800" spc="-2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800" spc="-10" dirty="0">
                <a:solidFill>
                  <a:srgbClr val="025051"/>
                </a:solidFill>
                <a:latin typeface="Montserrat"/>
                <a:cs typeface="Montserrat"/>
              </a:rPr>
              <a:t>de</a:t>
            </a:r>
            <a:r>
              <a:rPr sz="800" spc="-2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800" spc="-20" dirty="0">
                <a:solidFill>
                  <a:srgbClr val="025051"/>
                </a:solidFill>
                <a:latin typeface="Montserrat"/>
                <a:cs typeface="Montserrat"/>
              </a:rPr>
              <a:t>remoción</a:t>
            </a:r>
            <a:r>
              <a:rPr sz="800" spc="-10" dirty="0">
                <a:solidFill>
                  <a:srgbClr val="025051"/>
                </a:solidFill>
                <a:latin typeface="Montserrat"/>
                <a:cs typeface="Montserrat"/>
              </a:rPr>
              <a:t> en</a:t>
            </a:r>
            <a:r>
              <a:rPr sz="800" spc="-2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800" spc="-20" dirty="0">
                <a:solidFill>
                  <a:srgbClr val="025051"/>
                </a:solidFill>
                <a:latin typeface="Montserrat"/>
                <a:cs typeface="Montserrat"/>
              </a:rPr>
              <a:t>masa llega </a:t>
            </a:r>
            <a:r>
              <a:rPr sz="800" spc="-10" dirty="0">
                <a:solidFill>
                  <a:srgbClr val="025051"/>
                </a:solidFill>
                <a:latin typeface="Montserrat"/>
                <a:cs typeface="Montserrat"/>
              </a:rPr>
              <a:t>hasta:</a:t>
            </a:r>
            <a:endParaRPr sz="800">
              <a:latin typeface="Montserrat"/>
              <a:cs typeface="Montserrat"/>
            </a:endParaRPr>
          </a:p>
        </p:txBody>
      </p:sp>
      <p:grpSp>
        <p:nvGrpSpPr>
          <p:cNvPr id="108" name="object 108"/>
          <p:cNvGrpSpPr/>
          <p:nvPr/>
        </p:nvGrpSpPr>
        <p:grpSpPr>
          <a:xfrm>
            <a:off x="6834253" y="11933488"/>
            <a:ext cx="419100" cy="419100"/>
            <a:chOff x="6834253" y="11933488"/>
            <a:chExt cx="419100" cy="419100"/>
          </a:xfrm>
        </p:grpSpPr>
        <p:sp>
          <p:nvSpPr>
            <p:cNvPr id="109" name="object 109"/>
            <p:cNvSpPr/>
            <p:nvPr/>
          </p:nvSpPr>
          <p:spPr>
            <a:xfrm>
              <a:off x="6834253" y="11933488"/>
              <a:ext cx="419100" cy="419100"/>
            </a:xfrm>
            <a:custGeom>
              <a:avLst/>
              <a:gdLst/>
              <a:ahLst/>
              <a:cxnLst/>
              <a:rect l="l" t="t" r="r" b="b"/>
              <a:pathLst>
                <a:path w="419100" h="419100">
                  <a:moveTo>
                    <a:pt x="209374" y="0"/>
                  </a:moveTo>
                  <a:lnTo>
                    <a:pt x="161366" y="5529"/>
                  </a:lnTo>
                  <a:lnTo>
                    <a:pt x="117296" y="21280"/>
                  </a:lnTo>
                  <a:lnTo>
                    <a:pt x="78421" y="45997"/>
                  </a:lnTo>
                  <a:lnTo>
                    <a:pt x="45997" y="78421"/>
                  </a:lnTo>
                  <a:lnTo>
                    <a:pt x="21280" y="117296"/>
                  </a:lnTo>
                  <a:lnTo>
                    <a:pt x="5529" y="161366"/>
                  </a:lnTo>
                  <a:lnTo>
                    <a:pt x="0" y="209374"/>
                  </a:lnTo>
                  <a:lnTo>
                    <a:pt x="5529" y="257382"/>
                  </a:lnTo>
                  <a:lnTo>
                    <a:pt x="21280" y="301452"/>
                  </a:lnTo>
                  <a:lnTo>
                    <a:pt x="45997" y="340327"/>
                  </a:lnTo>
                  <a:lnTo>
                    <a:pt x="78421" y="372751"/>
                  </a:lnTo>
                  <a:lnTo>
                    <a:pt x="117296" y="397467"/>
                  </a:lnTo>
                  <a:lnTo>
                    <a:pt x="161366" y="413219"/>
                  </a:lnTo>
                  <a:lnTo>
                    <a:pt x="209374" y="418748"/>
                  </a:lnTo>
                  <a:lnTo>
                    <a:pt x="257382" y="413219"/>
                  </a:lnTo>
                  <a:lnTo>
                    <a:pt x="301452" y="397467"/>
                  </a:lnTo>
                  <a:lnTo>
                    <a:pt x="340327" y="372751"/>
                  </a:lnTo>
                  <a:lnTo>
                    <a:pt x="372751" y="340327"/>
                  </a:lnTo>
                  <a:lnTo>
                    <a:pt x="397467" y="301452"/>
                  </a:lnTo>
                  <a:lnTo>
                    <a:pt x="413219" y="257382"/>
                  </a:lnTo>
                  <a:lnTo>
                    <a:pt x="418748" y="209374"/>
                  </a:lnTo>
                  <a:lnTo>
                    <a:pt x="413219" y="161366"/>
                  </a:lnTo>
                  <a:lnTo>
                    <a:pt x="397467" y="117296"/>
                  </a:lnTo>
                  <a:lnTo>
                    <a:pt x="372751" y="78421"/>
                  </a:lnTo>
                  <a:lnTo>
                    <a:pt x="340327" y="45997"/>
                  </a:lnTo>
                  <a:lnTo>
                    <a:pt x="301452" y="21280"/>
                  </a:lnTo>
                  <a:lnTo>
                    <a:pt x="257382" y="5529"/>
                  </a:lnTo>
                  <a:lnTo>
                    <a:pt x="209374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10" name="object 110"/>
            <p:cNvPicPr/>
            <p:nvPr/>
          </p:nvPicPr>
          <p:blipFill>
            <a:blip r:embed="rId15" cstate="print"/>
            <a:stretch>
              <a:fillRect/>
            </a:stretch>
          </p:blipFill>
          <p:spPr>
            <a:xfrm>
              <a:off x="6934884" y="12004520"/>
              <a:ext cx="234998" cy="235024"/>
            </a:xfrm>
            <a:prstGeom prst="rect">
              <a:avLst/>
            </a:prstGeom>
          </p:spPr>
        </p:pic>
      </p:grpSp>
      <p:pic>
        <p:nvPicPr>
          <p:cNvPr id="111" name="object 111"/>
          <p:cNvPicPr/>
          <p:nvPr/>
        </p:nvPicPr>
        <p:blipFill>
          <a:blip r:embed="rId16" cstate="print"/>
          <a:stretch>
            <a:fillRect/>
          </a:stretch>
        </p:blipFill>
        <p:spPr>
          <a:xfrm>
            <a:off x="10865139" y="13145107"/>
            <a:ext cx="262698" cy="2661897"/>
          </a:xfrm>
          <a:prstGeom prst="rect">
            <a:avLst/>
          </a:prstGeom>
        </p:spPr>
      </p:pic>
      <p:grpSp>
        <p:nvGrpSpPr>
          <p:cNvPr id="112" name="object 112"/>
          <p:cNvGrpSpPr/>
          <p:nvPr/>
        </p:nvGrpSpPr>
        <p:grpSpPr>
          <a:xfrm>
            <a:off x="9833657" y="11933488"/>
            <a:ext cx="459740" cy="419100"/>
            <a:chOff x="9833657" y="11933488"/>
            <a:chExt cx="459740" cy="419100"/>
          </a:xfrm>
        </p:grpSpPr>
        <p:sp>
          <p:nvSpPr>
            <p:cNvPr id="113" name="object 113"/>
            <p:cNvSpPr/>
            <p:nvPr/>
          </p:nvSpPr>
          <p:spPr>
            <a:xfrm>
              <a:off x="9833648" y="11933490"/>
              <a:ext cx="459740" cy="419100"/>
            </a:xfrm>
            <a:custGeom>
              <a:avLst/>
              <a:gdLst/>
              <a:ahLst/>
              <a:cxnLst/>
              <a:rect l="l" t="t" r="r" b="b"/>
              <a:pathLst>
                <a:path w="459740" h="419100">
                  <a:moveTo>
                    <a:pt x="10706" y="146926"/>
                  </a:moveTo>
                  <a:lnTo>
                    <a:pt x="7302" y="142709"/>
                  </a:lnTo>
                  <a:lnTo>
                    <a:pt x="1955" y="143535"/>
                  </a:lnTo>
                  <a:lnTo>
                    <a:pt x="0" y="148590"/>
                  </a:lnTo>
                  <a:lnTo>
                    <a:pt x="3403" y="152806"/>
                  </a:lnTo>
                  <a:lnTo>
                    <a:pt x="8750" y="151968"/>
                  </a:lnTo>
                  <a:lnTo>
                    <a:pt x="10706" y="146926"/>
                  </a:lnTo>
                  <a:close/>
                </a:path>
                <a:path w="459740" h="419100">
                  <a:moveTo>
                    <a:pt x="459155" y="209372"/>
                  </a:moveTo>
                  <a:lnTo>
                    <a:pt x="453631" y="161366"/>
                  </a:lnTo>
                  <a:lnTo>
                    <a:pt x="437870" y="117297"/>
                  </a:lnTo>
                  <a:lnTo>
                    <a:pt x="413156" y="78422"/>
                  </a:lnTo>
                  <a:lnTo>
                    <a:pt x="380733" y="45999"/>
                  </a:lnTo>
                  <a:lnTo>
                    <a:pt x="341858" y="21285"/>
                  </a:lnTo>
                  <a:lnTo>
                    <a:pt x="297789" y="5537"/>
                  </a:lnTo>
                  <a:lnTo>
                    <a:pt x="249783" y="0"/>
                  </a:lnTo>
                  <a:lnTo>
                    <a:pt x="201777" y="5537"/>
                  </a:lnTo>
                  <a:lnTo>
                    <a:pt x="157708" y="21285"/>
                  </a:lnTo>
                  <a:lnTo>
                    <a:pt x="118833" y="45999"/>
                  </a:lnTo>
                  <a:lnTo>
                    <a:pt x="86410" y="78422"/>
                  </a:lnTo>
                  <a:lnTo>
                    <a:pt x="61683" y="117297"/>
                  </a:lnTo>
                  <a:lnTo>
                    <a:pt x="45935" y="161366"/>
                  </a:lnTo>
                  <a:lnTo>
                    <a:pt x="40411" y="209372"/>
                  </a:lnTo>
                  <a:lnTo>
                    <a:pt x="45935" y="257390"/>
                  </a:lnTo>
                  <a:lnTo>
                    <a:pt x="61683" y="301459"/>
                  </a:lnTo>
                  <a:lnTo>
                    <a:pt x="86410" y="340334"/>
                  </a:lnTo>
                  <a:lnTo>
                    <a:pt x="118833" y="372757"/>
                  </a:lnTo>
                  <a:lnTo>
                    <a:pt x="157708" y="397471"/>
                  </a:lnTo>
                  <a:lnTo>
                    <a:pt x="201777" y="413219"/>
                  </a:lnTo>
                  <a:lnTo>
                    <a:pt x="249783" y="418757"/>
                  </a:lnTo>
                  <a:lnTo>
                    <a:pt x="297789" y="413219"/>
                  </a:lnTo>
                  <a:lnTo>
                    <a:pt x="341858" y="397471"/>
                  </a:lnTo>
                  <a:lnTo>
                    <a:pt x="380733" y="372757"/>
                  </a:lnTo>
                  <a:lnTo>
                    <a:pt x="413156" y="340334"/>
                  </a:lnTo>
                  <a:lnTo>
                    <a:pt x="437870" y="301459"/>
                  </a:lnTo>
                  <a:lnTo>
                    <a:pt x="453631" y="257390"/>
                  </a:lnTo>
                  <a:lnTo>
                    <a:pt x="459155" y="209372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4" name="object 114"/>
            <p:cNvSpPr/>
            <p:nvPr/>
          </p:nvSpPr>
          <p:spPr>
            <a:xfrm>
              <a:off x="9969062" y="11987189"/>
              <a:ext cx="256540" cy="256540"/>
            </a:xfrm>
            <a:custGeom>
              <a:avLst/>
              <a:gdLst/>
              <a:ahLst/>
              <a:cxnLst/>
              <a:rect l="l" t="t" r="r" b="b"/>
              <a:pathLst>
                <a:path w="256540" h="256540">
                  <a:moveTo>
                    <a:pt x="119249" y="0"/>
                  </a:moveTo>
                  <a:lnTo>
                    <a:pt x="108050" y="3408"/>
                  </a:lnTo>
                  <a:lnTo>
                    <a:pt x="99872" y="12837"/>
                  </a:lnTo>
                  <a:lnTo>
                    <a:pt x="1978" y="225180"/>
                  </a:lnTo>
                  <a:lnTo>
                    <a:pt x="0" y="236254"/>
                  </a:lnTo>
                  <a:lnTo>
                    <a:pt x="3435" y="246344"/>
                  </a:lnTo>
                  <a:lnTo>
                    <a:pt x="11160" y="253688"/>
                  </a:lnTo>
                  <a:lnTo>
                    <a:pt x="22050" y="256528"/>
                  </a:lnTo>
                  <a:lnTo>
                    <a:pt x="234382" y="256528"/>
                  </a:lnTo>
                  <a:lnTo>
                    <a:pt x="245595" y="253506"/>
                  </a:lnTo>
                  <a:lnTo>
                    <a:pt x="253357" y="245756"/>
                  </a:lnTo>
                  <a:lnTo>
                    <a:pt x="256495" y="235245"/>
                  </a:lnTo>
                  <a:lnTo>
                    <a:pt x="253836" y="223944"/>
                  </a:lnTo>
                  <a:lnTo>
                    <a:pt x="139386" y="11600"/>
                  </a:lnTo>
                  <a:lnTo>
                    <a:pt x="130639" y="2701"/>
                  </a:lnTo>
                  <a:lnTo>
                    <a:pt x="119249" y="0"/>
                  </a:lnTo>
                  <a:close/>
                </a:path>
              </a:pathLst>
            </a:custGeom>
            <a:solidFill>
              <a:srgbClr val="EB745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15" name="object 115"/>
            <p:cNvPicPr/>
            <p:nvPr/>
          </p:nvPicPr>
          <p:blipFill>
            <a:blip r:embed="rId17" cstate="print"/>
            <a:stretch>
              <a:fillRect/>
            </a:stretch>
          </p:blipFill>
          <p:spPr>
            <a:xfrm>
              <a:off x="10032188" y="12075035"/>
              <a:ext cx="168518" cy="154368"/>
            </a:xfrm>
            <a:prstGeom prst="rect">
              <a:avLst/>
            </a:prstGeom>
          </p:spPr>
        </p:pic>
      </p:grpSp>
      <p:sp>
        <p:nvSpPr>
          <p:cNvPr id="116" name="object 116"/>
          <p:cNvSpPr txBox="1"/>
          <p:nvPr/>
        </p:nvSpPr>
        <p:spPr>
          <a:xfrm>
            <a:off x="11208708" y="13083243"/>
            <a:ext cx="514984" cy="25209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50" b="1" spc="65" dirty="0">
                <a:solidFill>
                  <a:srgbClr val="223658"/>
                </a:solidFill>
                <a:latin typeface="Montserrat"/>
                <a:cs typeface="Montserrat"/>
              </a:rPr>
              <a:t>100</a:t>
            </a:r>
            <a:r>
              <a:rPr sz="1100" b="1" spc="65" dirty="0">
                <a:solidFill>
                  <a:srgbClr val="223658"/>
                </a:solidFill>
                <a:latin typeface="Montserrat"/>
                <a:cs typeface="Montserrat"/>
              </a:rPr>
              <a:t>%</a:t>
            </a:r>
            <a:endParaRPr sz="1100">
              <a:latin typeface="Montserrat"/>
              <a:cs typeface="Montserrat"/>
            </a:endParaRPr>
          </a:p>
        </p:txBody>
      </p:sp>
      <p:sp>
        <p:nvSpPr>
          <p:cNvPr id="117" name="object 117"/>
          <p:cNvSpPr txBox="1"/>
          <p:nvPr/>
        </p:nvSpPr>
        <p:spPr>
          <a:xfrm>
            <a:off x="11208839" y="13311234"/>
            <a:ext cx="269240" cy="16129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900" spc="-20" dirty="0">
                <a:solidFill>
                  <a:srgbClr val="025051"/>
                </a:solidFill>
                <a:latin typeface="Montserrat"/>
                <a:cs typeface="Montserrat"/>
              </a:rPr>
              <a:t>Alto</a:t>
            </a:r>
            <a:endParaRPr sz="900">
              <a:latin typeface="Montserrat"/>
              <a:cs typeface="Montserrat"/>
            </a:endParaRPr>
          </a:p>
        </p:txBody>
      </p:sp>
      <p:sp>
        <p:nvSpPr>
          <p:cNvPr id="118" name="object 118"/>
          <p:cNvSpPr txBox="1"/>
          <p:nvPr/>
        </p:nvSpPr>
        <p:spPr>
          <a:xfrm>
            <a:off x="12167713" y="15714105"/>
            <a:ext cx="675005" cy="1473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800" spc="-20" dirty="0">
                <a:solidFill>
                  <a:srgbClr val="025051"/>
                </a:solidFill>
                <a:latin typeface="Montserrat"/>
                <a:cs typeface="Montserrat"/>
              </a:rPr>
              <a:t>Precipitación</a:t>
            </a:r>
            <a:endParaRPr sz="800">
              <a:latin typeface="Montserrat"/>
              <a:cs typeface="Montserrat"/>
            </a:endParaRPr>
          </a:p>
        </p:txBody>
      </p:sp>
      <p:sp>
        <p:nvSpPr>
          <p:cNvPr id="119" name="object 119"/>
          <p:cNvSpPr/>
          <p:nvPr/>
        </p:nvSpPr>
        <p:spPr>
          <a:xfrm>
            <a:off x="6743594" y="18560288"/>
            <a:ext cx="307340" cy="875665"/>
          </a:xfrm>
          <a:custGeom>
            <a:avLst/>
            <a:gdLst/>
            <a:ahLst/>
            <a:cxnLst/>
            <a:rect l="l" t="t" r="r" b="b"/>
            <a:pathLst>
              <a:path w="307340" h="875665">
                <a:moveTo>
                  <a:pt x="303114" y="0"/>
                </a:moveTo>
                <a:lnTo>
                  <a:pt x="0" y="293"/>
                </a:lnTo>
                <a:lnTo>
                  <a:pt x="3718" y="875471"/>
                </a:lnTo>
                <a:lnTo>
                  <a:pt x="306842" y="875167"/>
                </a:lnTo>
                <a:lnTo>
                  <a:pt x="303114" y="0"/>
                </a:lnTo>
                <a:close/>
              </a:path>
            </a:pathLst>
          </a:custGeom>
          <a:solidFill>
            <a:srgbClr val="0693A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0" name="object 120"/>
          <p:cNvSpPr/>
          <p:nvPr/>
        </p:nvSpPr>
        <p:spPr>
          <a:xfrm>
            <a:off x="6743594" y="17573733"/>
            <a:ext cx="307340" cy="878840"/>
          </a:xfrm>
          <a:custGeom>
            <a:avLst/>
            <a:gdLst/>
            <a:ahLst/>
            <a:cxnLst/>
            <a:rect l="l" t="t" r="r" b="b"/>
            <a:pathLst>
              <a:path w="307340" h="878840">
                <a:moveTo>
                  <a:pt x="303114" y="0"/>
                </a:moveTo>
                <a:lnTo>
                  <a:pt x="0" y="303"/>
                </a:lnTo>
                <a:lnTo>
                  <a:pt x="3718" y="878460"/>
                </a:lnTo>
                <a:lnTo>
                  <a:pt x="306842" y="878156"/>
                </a:lnTo>
                <a:lnTo>
                  <a:pt x="303114" y="0"/>
                </a:lnTo>
                <a:close/>
              </a:path>
            </a:pathLst>
          </a:custGeom>
          <a:solidFill>
            <a:srgbClr val="223658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21" name="object 121"/>
          <p:cNvGrpSpPr/>
          <p:nvPr/>
        </p:nvGrpSpPr>
        <p:grpSpPr>
          <a:xfrm>
            <a:off x="4044774" y="16795292"/>
            <a:ext cx="407670" cy="407670"/>
            <a:chOff x="4044774" y="16795292"/>
            <a:chExt cx="407670" cy="407670"/>
          </a:xfrm>
        </p:grpSpPr>
        <p:sp>
          <p:nvSpPr>
            <p:cNvPr id="122" name="object 122"/>
            <p:cNvSpPr/>
            <p:nvPr/>
          </p:nvSpPr>
          <p:spPr>
            <a:xfrm>
              <a:off x="4044774" y="16795292"/>
              <a:ext cx="407670" cy="407670"/>
            </a:xfrm>
            <a:custGeom>
              <a:avLst/>
              <a:gdLst/>
              <a:ahLst/>
              <a:cxnLst/>
              <a:rect l="l" t="t" r="r" b="b"/>
              <a:pathLst>
                <a:path w="407670" h="407669">
                  <a:moveTo>
                    <a:pt x="203781" y="0"/>
                  </a:moveTo>
                  <a:lnTo>
                    <a:pt x="157056" y="5382"/>
                  </a:lnTo>
                  <a:lnTo>
                    <a:pt x="114164" y="20712"/>
                  </a:lnTo>
                  <a:lnTo>
                    <a:pt x="76327" y="44768"/>
                  </a:lnTo>
                  <a:lnTo>
                    <a:pt x="44768" y="76327"/>
                  </a:lnTo>
                  <a:lnTo>
                    <a:pt x="20712" y="114164"/>
                  </a:lnTo>
                  <a:lnTo>
                    <a:pt x="5382" y="157056"/>
                  </a:lnTo>
                  <a:lnTo>
                    <a:pt x="0" y="203781"/>
                  </a:lnTo>
                  <a:lnTo>
                    <a:pt x="5382" y="250506"/>
                  </a:lnTo>
                  <a:lnTo>
                    <a:pt x="20712" y="293399"/>
                  </a:lnTo>
                  <a:lnTo>
                    <a:pt x="44768" y="331236"/>
                  </a:lnTo>
                  <a:lnTo>
                    <a:pt x="76327" y="362794"/>
                  </a:lnTo>
                  <a:lnTo>
                    <a:pt x="114164" y="386850"/>
                  </a:lnTo>
                  <a:lnTo>
                    <a:pt x="157056" y="402181"/>
                  </a:lnTo>
                  <a:lnTo>
                    <a:pt x="203781" y="407563"/>
                  </a:lnTo>
                  <a:lnTo>
                    <a:pt x="250506" y="402181"/>
                  </a:lnTo>
                  <a:lnTo>
                    <a:pt x="293399" y="386850"/>
                  </a:lnTo>
                  <a:lnTo>
                    <a:pt x="331236" y="362794"/>
                  </a:lnTo>
                  <a:lnTo>
                    <a:pt x="362794" y="331236"/>
                  </a:lnTo>
                  <a:lnTo>
                    <a:pt x="386850" y="293399"/>
                  </a:lnTo>
                  <a:lnTo>
                    <a:pt x="402181" y="250506"/>
                  </a:lnTo>
                  <a:lnTo>
                    <a:pt x="407563" y="203781"/>
                  </a:lnTo>
                  <a:lnTo>
                    <a:pt x="402181" y="157056"/>
                  </a:lnTo>
                  <a:lnTo>
                    <a:pt x="386850" y="114164"/>
                  </a:lnTo>
                  <a:lnTo>
                    <a:pt x="362794" y="76327"/>
                  </a:lnTo>
                  <a:lnTo>
                    <a:pt x="331236" y="44768"/>
                  </a:lnTo>
                  <a:lnTo>
                    <a:pt x="293399" y="20712"/>
                  </a:lnTo>
                  <a:lnTo>
                    <a:pt x="250506" y="5382"/>
                  </a:lnTo>
                  <a:lnTo>
                    <a:pt x="203781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23" name="object 123"/>
            <p:cNvPicPr/>
            <p:nvPr/>
          </p:nvPicPr>
          <p:blipFill>
            <a:blip r:embed="rId18" cstate="print"/>
            <a:stretch>
              <a:fillRect/>
            </a:stretch>
          </p:blipFill>
          <p:spPr>
            <a:xfrm>
              <a:off x="4148754" y="16851271"/>
              <a:ext cx="195138" cy="262360"/>
            </a:xfrm>
            <a:prstGeom prst="rect">
              <a:avLst/>
            </a:prstGeom>
          </p:spPr>
        </p:pic>
        <p:sp>
          <p:nvSpPr>
            <p:cNvPr id="124" name="object 124"/>
            <p:cNvSpPr/>
            <p:nvPr/>
          </p:nvSpPr>
          <p:spPr>
            <a:xfrm>
              <a:off x="4108168" y="17113053"/>
              <a:ext cx="281305" cy="68580"/>
            </a:xfrm>
            <a:custGeom>
              <a:avLst/>
              <a:gdLst/>
              <a:ahLst/>
              <a:cxnLst/>
              <a:rect l="l" t="t" r="r" b="b"/>
              <a:pathLst>
                <a:path w="281304" h="68580">
                  <a:moveTo>
                    <a:pt x="280773" y="0"/>
                  </a:moveTo>
                  <a:lnTo>
                    <a:pt x="0" y="0"/>
                  </a:lnTo>
                  <a:lnTo>
                    <a:pt x="29636" y="39414"/>
                  </a:lnTo>
                  <a:lnTo>
                    <a:pt x="54000" y="59654"/>
                  </a:lnTo>
                  <a:lnTo>
                    <a:pt x="86125" y="67111"/>
                  </a:lnTo>
                  <a:lnTo>
                    <a:pt x="139049" y="68177"/>
                  </a:lnTo>
                  <a:lnTo>
                    <a:pt x="185688" y="62977"/>
                  </a:lnTo>
                  <a:lnTo>
                    <a:pt x="225724" y="48629"/>
                  </a:lnTo>
                  <a:lnTo>
                    <a:pt x="257854" y="27010"/>
                  </a:lnTo>
                  <a:lnTo>
                    <a:pt x="280773" y="0"/>
                  </a:lnTo>
                  <a:close/>
                </a:path>
              </a:pathLst>
            </a:custGeom>
            <a:solidFill>
              <a:srgbClr val="EB745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25" name="object 125"/>
          <p:cNvGrpSpPr/>
          <p:nvPr/>
        </p:nvGrpSpPr>
        <p:grpSpPr>
          <a:xfrm>
            <a:off x="8177300" y="16815927"/>
            <a:ext cx="407670" cy="407670"/>
            <a:chOff x="8177300" y="16815927"/>
            <a:chExt cx="407670" cy="407670"/>
          </a:xfrm>
        </p:grpSpPr>
        <p:sp>
          <p:nvSpPr>
            <p:cNvPr id="126" name="object 126"/>
            <p:cNvSpPr/>
            <p:nvPr/>
          </p:nvSpPr>
          <p:spPr>
            <a:xfrm>
              <a:off x="8177300" y="16815927"/>
              <a:ext cx="407670" cy="407670"/>
            </a:xfrm>
            <a:custGeom>
              <a:avLst/>
              <a:gdLst/>
              <a:ahLst/>
              <a:cxnLst/>
              <a:rect l="l" t="t" r="r" b="b"/>
              <a:pathLst>
                <a:path w="407670" h="407669">
                  <a:moveTo>
                    <a:pt x="203781" y="0"/>
                  </a:moveTo>
                  <a:lnTo>
                    <a:pt x="157056" y="5382"/>
                  </a:lnTo>
                  <a:lnTo>
                    <a:pt x="114164" y="20712"/>
                  </a:lnTo>
                  <a:lnTo>
                    <a:pt x="76327" y="44768"/>
                  </a:lnTo>
                  <a:lnTo>
                    <a:pt x="44768" y="76327"/>
                  </a:lnTo>
                  <a:lnTo>
                    <a:pt x="20712" y="114164"/>
                  </a:lnTo>
                  <a:lnTo>
                    <a:pt x="5382" y="157056"/>
                  </a:lnTo>
                  <a:lnTo>
                    <a:pt x="0" y="203781"/>
                  </a:lnTo>
                  <a:lnTo>
                    <a:pt x="5382" y="250506"/>
                  </a:lnTo>
                  <a:lnTo>
                    <a:pt x="20712" y="293399"/>
                  </a:lnTo>
                  <a:lnTo>
                    <a:pt x="44768" y="331236"/>
                  </a:lnTo>
                  <a:lnTo>
                    <a:pt x="76327" y="362794"/>
                  </a:lnTo>
                  <a:lnTo>
                    <a:pt x="114164" y="386850"/>
                  </a:lnTo>
                  <a:lnTo>
                    <a:pt x="157056" y="402181"/>
                  </a:lnTo>
                  <a:lnTo>
                    <a:pt x="203781" y="407563"/>
                  </a:lnTo>
                  <a:lnTo>
                    <a:pt x="250506" y="402181"/>
                  </a:lnTo>
                  <a:lnTo>
                    <a:pt x="293399" y="386850"/>
                  </a:lnTo>
                  <a:lnTo>
                    <a:pt x="331236" y="362794"/>
                  </a:lnTo>
                  <a:lnTo>
                    <a:pt x="362794" y="331236"/>
                  </a:lnTo>
                  <a:lnTo>
                    <a:pt x="386850" y="293399"/>
                  </a:lnTo>
                  <a:lnTo>
                    <a:pt x="402181" y="250506"/>
                  </a:lnTo>
                  <a:lnTo>
                    <a:pt x="407563" y="203781"/>
                  </a:lnTo>
                  <a:lnTo>
                    <a:pt x="402181" y="157056"/>
                  </a:lnTo>
                  <a:lnTo>
                    <a:pt x="386850" y="114164"/>
                  </a:lnTo>
                  <a:lnTo>
                    <a:pt x="362794" y="76327"/>
                  </a:lnTo>
                  <a:lnTo>
                    <a:pt x="331236" y="44768"/>
                  </a:lnTo>
                  <a:lnTo>
                    <a:pt x="293399" y="20712"/>
                  </a:lnTo>
                  <a:lnTo>
                    <a:pt x="250506" y="5382"/>
                  </a:lnTo>
                  <a:lnTo>
                    <a:pt x="203781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27" name="object 127"/>
            <p:cNvPicPr/>
            <p:nvPr/>
          </p:nvPicPr>
          <p:blipFill>
            <a:blip r:embed="rId19" cstate="print"/>
            <a:stretch>
              <a:fillRect/>
            </a:stretch>
          </p:blipFill>
          <p:spPr>
            <a:xfrm>
              <a:off x="8318657" y="16886617"/>
              <a:ext cx="131379" cy="131379"/>
            </a:xfrm>
            <a:prstGeom prst="rect">
              <a:avLst/>
            </a:prstGeom>
          </p:spPr>
        </p:pic>
        <p:pic>
          <p:nvPicPr>
            <p:cNvPr id="128" name="object 128"/>
            <p:cNvPicPr/>
            <p:nvPr/>
          </p:nvPicPr>
          <p:blipFill>
            <a:blip r:embed="rId20" cstate="print"/>
            <a:stretch>
              <a:fillRect/>
            </a:stretch>
          </p:blipFill>
          <p:spPr>
            <a:xfrm>
              <a:off x="8266905" y="17041576"/>
              <a:ext cx="234886" cy="118322"/>
            </a:xfrm>
            <a:prstGeom prst="rect">
              <a:avLst/>
            </a:prstGeom>
          </p:spPr>
        </p:pic>
      </p:grpSp>
      <p:grpSp>
        <p:nvGrpSpPr>
          <p:cNvPr id="129" name="object 129"/>
          <p:cNvGrpSpPr/>
          <p:nvPr/>
        </p:nvGrpSpPr>
        <p:grpSpPr>
          <a:xfrm>
            <a:off x="12826549" y="15534065"/>
            <a:ext cx="127000" cy="69215"/>
            <a:chOff x="12826549" y="15534065"/>
            <a:chExt cx="127000" cy="69215"/>
          </a:xfrm>
        </p:grpSpPr>
        <p:sp>
          <p:nvSpPr>
            <p:cNvPr id="130" name="object 130"/>
            <p:cNvSpPr/>
            <p:nvPr/>
          </p:nvSpPr>
          <p:spPr>
            <a:xfrm>
              <a:off x="12826549" y="15568416"/>
              <a:ext cx="103505" cy="0"/>
            </a:xfrm>
            <a:custGeom>
              <a:avLst/>
              <a:gdLst/>
              <a:ahLst/>
              <a:cxnLst/>
              <a:rect l="l" t="t" r="r" b="b"/>
              <a:pathLst>
                <a:path w="103504">
                  <a:moveTo>
                    <a:pt x="0" y="0"/>
                  </a:moveTo>
                  <a:lnTo>
                    <a:pt x="103486" y="0"/>
                  </a:lnTo>
                </a:path>
              </a:pathLst>
            </a:custGeom>
            <a:ln w="20263">
              <a:solidFill>
                <a:srgbClr val="EB745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1" name="object 131"/>
            <p:cNvSpPr/>
            <p:nvPr/>
          </p:nvSpPr>
          <p:spPr>
            <a:xfrm>
              <a:off x="12889675" y="15534065"/>
              <a:ext cx="64135" cy="69215"/>
            </a:xfrm>
            <a:custGeom>
              <a:avLst/>
              <a:gdLst/>
              <a:ahLst/>
              <a:cxnLst/>
              <a:rect l="l" t="t" r="r" b="b"/>
              <a:pathLst>
                <a:path w="64134" h="69215">
                  <a:moveTo>
                    <a:pt x="29169" y="0"/>
                  </a:moveTo>
                  <a:lnTo>
                    <a:pt x="0" y="0"/>
                  </a:lnTo>
                  <a:lnTo>
                    <a:pt x="34377" y="34346"/>
                  </a:lnTo>
                  <a:lnTo>
                    <a:pt x="0" y="68703"/>
                  </a:lnTo>
                  <a:lnTo>
                    <a:pt x="29169" y="68703"/>
                  </a:lnTo>
                  <a:lnTo>
                    <a:pt x="63526" y="34346"/>
                  </a:lnTo>
                  <a:lnTo>
                    <a:pt x="29169" y="0"/>
                  </a:lnTo>
                  <a:close/>
                </a:path>
              </a:pathLst>
            </a:custGeom>
            <a:solidFill>
              <a:srgbClr val="EB745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32" name="object 132"/>
          <p:cNvSpPr txBox="1"/>
          <p:nvPr/>
        </p:nvSpPr>
        <p:spPr>
          <a:xfrm>
            <a:off x="12167718" y="15736375"/>
            <a:ext cx="854075" cy="34988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3150" baseline="-2645" dirty="0">
                <a:solidFill>
                  <a:srgbClr val="EB7457"/>
                </a:solidFill>
                <a:latin typeface="Montserrat"/>
                <a:cs typeface="Montserrat"/>
              </a:rPr>
              <a:t>+</a:t>
            </a:r>
            <a:r>
              <a:rPr sz="3150" spc="-405" baseline="-2645" dirty="0">
                <a:solidFill>
                  <a:srgbClr val="EB7457"/>
                </a:solidFill>
                <a:latin typeface="Montserrat"/>
                <a:cs typeface="Montserrat"/>
              </a:rPr>
              <a:t> </a:t>
            </a:r>
            <a:r>
              <a:rPr sz="1600" b="1" dirty="0">
                <a:solidFill>
                  <a:srgbClr val="223658"/>
                </a:solidFill>
                <a:latin typeface="Montserrat"/>
                <a:cs typeface="Montserrat"/>
              </a:rPr>
              <a:t>20</a:t>
            </a:r>
            <a:r>
              <a:rPr sz="1600" b="1" spc="-5" dirty="0">
                <a:solidFill>
                  <a:srgbClr val="223658"/>
                </a:solidFill>
                <a:latin typeface="Montserrat"/>
                <a:cs typeface="Montserrat"/>
              </a:rPr>
              <a:t> </a:t>
            </a:r>
            <a:r>
              <a:rPr sz="1200" b="1" spc="-25" dirty="0">
                <a:solidFill>
                  <a:srgbClr val="223658"/>
                </a:solidFill>
                <a:latin typeface="Montserrat"/>
                <a:cs typeface="Montserrat"/>
              </a:rPr>
              <a:t>mm</a:t>
            </a:r>
            <a:endParaRPr sz="1200">
              <a:latin typeface="Montserrat"/>
              <a:cs typeface="Montserrat"/>
            </a:endParaRPr>
          </a:p>
        </p:txBody>
      </p:sp>
      <p:sp>
        <p:nvSpPr>
          <p:cNvPr id="133" name="object 133"/>
          <p:cNvSpPr txBox="1"/>
          <p:nvPr/>
        </p:nvSpPr>
        <p:spPr>
          <a:xfrm>
            <a:off x="11308644" y="2260923"/>
            <a:ext cx="2767330" cy="1217295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7800" b="1" spc="-10" dirty="0">
                <a:solidFill>
                  <a:srgbClr val="223658"/>
                </a:solidFill>
                <a:latin typeface="Montserrat SemiBold"/>
                <a:cs typeface="Montserrat SemiBold"/>
              </a:rPr>
              <a:t>558</a:t>
            </a:r>
            <a:r>
              <a:rPr sz="4750" b="1" spc="-10" dirty="0">
                <a:solidFill>
                  <a:srgbClr val="223658"/>
                </a:solidFill>
                <a:latin typeface="Montserrat SemiBold"/>
                <a:cs typeface="Montserrat SemiBold"/>
              </a:rPr>
              <a:t>,96</a:t>
            </a:r>
            <a:endParaRPr sz="4750">
              <a:latin typeface="Montserrat SemiBold"/>
              <a:cs typeface="Montserrat SemiBold"/>
            </a:endParaRPr>
          </a:p>
        </p:txBody>
      </p:sp>
      <p:sp>
        <p:nvSpPr>
          <p:cNvPr id="134" name="object 134"/>
          <p:cNvSpPr txBox="1"/>
          <p:nvPr/>
        </p:nvSpPr>
        <p:spPr>
          <a:xfrm>
            <a:off x="11405995" y="6832756"/>
            <a:ext cx="2572385" cy="196215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1100" dirty="0">
                <a:solidFill>
                  <a:srgbClr val="025051"/>
                </a:solidFill>
                <a:latin typeface="Montserrat"/>
                <a:cs typeface="Montserrat"/>
              </a:rPr>
              <a:t>Ecoreservacon</a:t>
            </a:r>
            <a:r>
              <a:rPr sz="1100" spc="5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dirty="0">
                <a:solidFill>
                  <a:srgbClr val="025051"/>
                </a:solidFill>
                <a:latin typeface="Montserrat"/>
                <a:cs typeface="Montserrat"/>
              </a:rPr>
              <a:t>áreas</a:t>
            </a:r>
            <a:r>
              <a:rPr sz="1100" spc="5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dirty="0">
                <a:solidFill>
                  <a:srgbClr val="025051"/>
                </a:solidFill>
                <a:latin typeface="Montserrat"/>
                <a:cs typeface="Montserrat"/>
              </a:rPr>
              <a:t>de</a:t>
            </a:r>
            <a:r>
              <a:rPr sz="1100" spc="5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spc="-10" dirty="0">
                <a:solidFill>
                  <a:srgbClr val="025051"/>
                </a:solidFill>
                <a:latin typeface="Montserrat"/>
                <a:cs typeface="Montserrat"/>
              </a:rPr>
              <a:t>producción</a:t>
            </a:r>
            <a:endParaRPr sz="1100">
              <a:latin typeface="Montserrat"/>
              <a:cs typeface="Montserrat"/>
            </a:endParaRPr>
          </a:p>
        </p:txBody>
      </p:sp>
      <p:sp>
        <p:nvSpPr>
          <p:cNvPr id="135" name="object 135"/>
          <p:cNvSpPr txBox="1"/>
          <p:nvPr/>
        </p:nvSpPr>
        <p:spPr>
          <a:xfrm>
            <a:off x="11384577" y="4906747"/>
            <a:ext cx="2623185" cy="1809114"/>
          </a:xfrm>
          <a:prstGeom prst="rect">
            <a:avLst/>
          </a:prstGeom>
        </p:spPr>
        <p:txBody>
          <a:bodyPr vert="horz" wrap="square" lIns="0" tIns="18732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475"/>
              </a:spcBef>
            </a:pPr>
            <a:r>
              <a:rPr sz="3200" b="1" dirty="0">
                <a:solidFill>
                  <a:srgbClr val="223658"/>
                </a:solidFill>
                <a:latin typeface="Montserrat SemiBold"/>
                <a:cs typeface="Montserrat SemiBold"/>
              </a:rPr>
              <a:t>12</a:t>
            </a:r>
            <a:r>
              <a:rPr sz="3200" b="1" spc="5" dirty="0">
                <a:solidFill>
                  <a:srgbClr val="223658"/>
                </a:solidFill>
                <a:latin typeface="Montserrat SemiBold"/>
                <a:cs typeface="Montserrat SemiBold"/>
              </a:rPr>
              <a:t> </a:t>
            </a:r>
            <a:r>
              <a:rPr sz="3200" b="1" spc="-10" dirty="0">
                <a:solidFill>
                  <a:srgbClr val="223658"/>
                </a:solidFill>
                <a:latin typeface="Montserrat SemiBold"/>
                <a:cs typeface="Montserrat SemiBold"/>
              </a:rPr>
              <a:t>PREDIOS</a:t>
            </a:r>
            <a:endParaRPr sz="3200">
              <a:latin typeface="Montserrat SemiBold"/>
              <a:cs typeface="Montserrat SemiBold"/>
            </a:endParaRPr>
          </a:p>
          <a:p>
            <a:pPr algn="ctr">
              <a:lnSpc>
                <a:spcPct val="100000"/>
              </a:lnSpc>
              <a:spcBef>
                <a:spcPts val="515"/>
              </a:spcBef>
            </a:pPr>
            <a:r>
              <a:rPr sz="1200" b="1" spc="65" dirty="0">
                <a:solidFill>
                  <a:srgbClr val="223658"/>
                </a:solidFill>
                <a:latin typeface="Montserrat"/>
                <a:cs typeface="Montserrat"/>
              </a:rPr>
              <a:t>NOMBRE</a:t>
            </a:r>
            <a:r>
              <a:rPr sz="1200" b="1" spc="200" dirty="0">
                <a:solidFill>
                  <a:srgbClr val="223658"/>
                </a:solidFill>
                <a:latin typeface="Montserrat"/>
                <a:cs typeface="Montserrat"/>
              </a:rPr>
              <a:t> </a:t>
            </a:r>
            <a:r>
              <a:rPr sz="1200" b="1" dirty="0">
                <a:solidFill>
                  <a:srgbClr val="223658"/>
                </a:solidFill>
                <a:latin typeface="Montserrat"/>
                <a:cs typeface="Montserrat"/>
              </a:rPr>
              <a:t>DE</a:t>
            </a:r>
            <a:r>
              <a:rPr sz="1200" b="1" spc="200" dirty="0">
                <a:solidFill>
                  <a:srgbClr val="223658"/>
                </a:solidFill>
                <a:latin typeface="Montserrat"/>
                <a:cs typeface="Montserrat"/>
              </a:rPr>
              <a:t> </a:t>
            </a:r>
            <a:r>
              <a:rPr sz="1200" b="1" spc="50" dirty="0">
                <a:solidFill>
                  <a:srgbClr val="223658"/>
                </a:solidFill>
                <a:latin typeface="Montserrat"/>
                <a:cs typeface="Montserrat"/>
              </a:rPr>
              <a:t>LOS</a:t>
            </a:r>
            <a:r>
              <a:rPr sz="1200" b="1" spc="200" dirty="0">
                <a:solidFill>
                  <a:srgbClr val="223658"/>
                </a:solidFill>
                <a:latin typeface="Montserrat"/>
                <a:cs typeface="Montserrat"/>
              </a:rPr>
              <a:t> </a:t>
            </a:r>
            <a:r>
              <a:rPr sz="1200" b="1" spc="65" dirty="0">
                <a:solidFill>
                  <a:srgbClr val="223658"/>
                </a:solidFill>
                <a:latin typeface="Montserrat"/>
                <a:cs typeface="Montserrat"/>
              </a:rPr>
              <a:t>PREDIOS:</a:t>
            </a:r>
            <a:endParaRPr sz="1200">
              <a:latin typeface="Montserrat"/>
              <a:cs typeface="Montserrat"/>
            </a:endParaRPr>
          </a:p>
          <a:p>
            <a:pPr marL="99695" marR="92075" indent="-635" algn="ctr">
              <a:lnSpc>
                <a:spcPct val="103200"/>
              </a:lnSpc>
              <a:spcBef>
                <a:spcPts val="550"/>
              </a:spcBef>
            </a:pPr>
            <a:r>
              <a:rPr sz="850" b="1" dirty="0">
                <a:solidFill>
                  <a:srgbClr val="025051"/>
                </a:solidFill>
                <a:latin typeface="Montserrat"/>
                <a:cs typeface="Montserrat"/>
              </a:rPr>
              <a:t>LTIE</a:t>
            </a:r>
            <a:r>
              <a:rPr sz="850" b="1" spc="17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850" b="1" spc="95" dirty="0">
                <a:solidFill>
                  <a:srgbClr val="025051"/>
                </a:solidFill>
                <a:latin typeface="Montserrat"/>
                <a:cs typeface="Montserrat"/>
              </a:rPr>
              <a:t>-</a:t>
            </a:r>
            <a:r>
              <a:rPr sz="850" b="1" spc="80" dirty="0">
                <a:solidFill>
                  <a:srgbClr val="025051"/>
                </a:solidFill>
                <a:latin typeface="Montserrat"/>
                <a:cs typeface="Montserrat"/>
              </a:rPr>
              <a:t>0024</a:t>
            </a:r>
            <a:r>
              <a:rPr sz="850" b="1" spc="-15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850" b="1" dirty="0">
                <a:solidFill>
                  <a:srgbClr val="025051"/>
                </a:solidFill>
                <a:latin typeface="Montserrat"/>
                <a:cs typeface="Montserrat"/>
              </a:rPr>
              <a:t>,</a:t>
            </a:r>
            <a:r>
              <a:rPr sz="850" b="1" spc="17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850" b="1" spc="60" dirty="0">
                <a:solidFill>
                  <a:srgbClr val="025051"/>
                </a:solidFill>
                <a:latin typeface="Montserrat"/>
                <a:cs typeface="Montserrat"/>
              </a:rPr>
              <a:t>LOTE</a:t>
            </a:r>
            <a:r>
              <a:rPr sz="850" b="1" spc="17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850" b="1" spc="70" dirty="0">
                <a:solidFill>
                  <a:srgbClr val="025051"/>
                </a:solidFill>
                <a:latin typeface="Montserrat"/>
                <a:cs typeface="Montserrat"/>
              </a:rPr>
              <a:t>RURAL</a:t>
            </a:r>
            <a:r>
              <a:rPr sz="850" b="1" spc="17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850" b="1" spc="65" dirty="0">
                <a:solidFill>
                  <a:srgbClr val="025051"/>
                </a:solidFill>
                <a:latin typeface="Montserrat"/>
                <a:cs typeface="Montserrat"/>
              </a:rPr>
              <a:t>(TIE</a:t>
            </a:r>
            <a:r>
              <a:rPr sz="850" b="1" spc="17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850" b="1" spc="65" dirty="0">
                <a:solidFill>
                  <a:srgbClr val="025051"/>
                </a:solidFill>
                <a:latin typeface="Montserrat"/>
                <a:cs typeface="Montserrat"/>
              </a:rPr>
              <a:t>1035), </a:t>
            </a:r>
            <a:r>
              <a:rPr sz="850" b="1" spc="75" dirty="0">
                <a:solidFill>
                  <a:srgbClr val="025051"/>
                </a:solidFill>
                <a:latin typeface="Montserrat"/>
                <a:cs typeface="Montserrat"/>
              </a:rPr>
              <a:t>MONSERRATE,</a:t>
            </a:r>
            <a:r>
              <a:rPr sz="850" b="1" spc="16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850" b="1" dirty="0">
                <a:solidFill>
                  <a:srgbClr val="025051"/>
                </a:solidFill>
                <a:latin typeface="Montserrat"/>
                <a:cs typeface="Montserrat"/>
              </a:rPr>
              <a:t>EL</a:t>
            </a:r>
            <a:r>
              <a:rPr sz="850" b="1" spc="16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850" b="1" spc="65" dirty="0">
                <a:solidFill>
                  <a:srgbClr val="025051"/>
                </a:solidFill>
                <a:latin typeface="Montserrat"/>
                <a:cs typeface="Montserrat"/>
              </a:rPr>
              <a:t>PLACER,</a:t>
            </a:r>
            <a:r>
              <a:rPr sz="850" b="1" spc="16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850" b="1" spc="70" dirty="0">
                <a:solidFill>
                  <a:srgbClr val="025051"/>
                </a:solidFill>
                <a:latin typeface="Montserrat"/>
                <a:cs typeface="Montserrat"/>
              </a:rPr>
              <a:t>ENGLOBE </a:t>
            </a:r>
            <a:r>
              <a:rPr sz="850" b="1" spc="55" dirty="0">
                <a:solidFill>
                  <a:srgbClr val="025051"/>
                </a:solidFill>
                <a:latin typeface="Montserrat"/>
                <a:cs typeface="Montserrat"/>
              </a:rPr>
              <a:t>CPF</a:t>
            </a:r>
            <a:r>
              <a:rPr sz="850" b="1" spc="15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850" b="1" spc="70" dirty="0">
                <a:solidFill>
                  <a:srgbClr val="025051"/>
                </a:solidFill>
                <a:latin typeface="Montserrat"/>
                <a:cs typeface="Montserrat"/>
              </a:rPr>
              <a:t>CUPIAGUA,</a:t>
            </a:r>
            <a:r>
              <a:rPr sz="850" b="1" spc="16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850" b="1" dirty="0">
                <a:solidFill>
                  <a:srgbClr val="025051"/>
                </a:solidFill>
                <a:latin typeface="Montserrat"/>
                <a:cs typeface="Montserrat"/>
              </a:rPr>
              <a:t>EL</a:t>
            </a:r>
            <a:r>
              <a:rPr sz="850" b="1" spc="15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850" b="1" spc="75" dirty="0">
                <a:solidFill>
                  <a:srgbClr val="025051"/>
                </a:solidFill>
                <a:latin typeface="Montserrat"/>
                <a:cs typeface="Montserrat"/>
              </a:rPr>
              <a:t>ROSAL,</a:t>
            </a:r>
            <a:r>
              <a:rPr sz="850" b="1" spc="16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850" b="1" spc="55" dirty="0">
                <a:solidFill>
                  <a:srgbClr val="025051"/>
                </a:solidFill>
                <a:latin typeface="Montserrat"/>
                <a:cs typeface="Montserrat"/>
              </a:rPr>
              <a:t>LOS</a:t>
            </a:r>
            <a:endParaRPr sz="850">
              <a:latin typeface="Montserrat"/>
              <a:cs typeface="Montserrat"/>
            </a:endParaRPr>
          </a:p>
          <a:p>
            <a:pPr marL="12700" marR="5080" indent="-635" algn="ctr">
              <a:lnSpc>
                <a:spcPct val="103200"/>
              </a:lnSpc>
            </a:pPr>
            <a:r>
              <a:rPr sz="850" b="1" spc="75" dirty="0">
                <a:solidFill>
                  <a:srgbClr val="025051"/>
                </a:solidFill>
                <a:latin typeface="Montserrat"/>
                <a:cs typeface="Montserrat"/>
              </a:rPr>
              <a:t>MANGOS,</a:t>
            </a:r>
            <a:r>
              <a:rPr sz="850" b="1" spc="16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850" b="1" dirty="0">
                <a:solidFill>
                  <a:srgbClr val="025051"/>
                </a:solidFill>
                <a:latin typeface="Montserrat"/>
                <a:cs typeface="Montserrat"/>
              </a:rPr>
              <a:t>EL</a:t>
            </a:r>
            <a:r>
              <a:rPr sz="850" b="1" spc="16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850" b="1" spc="65" dirty="0">
                <a:solidFill>
                  <a:srgbClr val="025051"/>
                </a:solidFill>
                <a:latin typeface="Montserrat"/>
                <a:cs typeface="Montserrat"/>
              </a:rPr>
              <a:t>ALCARAVÁN</a:t>
            </a:r>
            <a:r>
              <a:rPr sz="850" b="1" spc="16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850" b="1" spc="55" dirty="0">
                <a:solidFill>
                  <a:srgbClr val="025051"/>
                </a:solidFill>
                <a:latin typeface="Montserrat"/>
                <a:cs typeface="Montserrat"/>
              </a:rPr>
              <a:t>TIE</a:t>
            </a:r>
            <a:r>
              <a:rPr sz="850" b="1" spc="16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850" b="1" spc="60" dirty="0">
                <a:solidFill>
                  <a:srgbClr val="025051"/>
                </a:solidFill>
                <a:latin typeface="Montserrat"/>
                <a:cs typeface="Montserrat"/>
              </a:rPr>
              <a:t>0473, LOTE</a:t>
            </a:r>
            <a:r>
              <a:rPr sz="850" b="1" spc="13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850" b="1" spc="70" dirty="0">
                <a:solidFill>
                  <a:srgbClr val="025051"/>
                </a:solidFill>
                <a:latin typeface="Montserrat"/>
                <a:cs typeface="Montserrat"/>
              </a:rPr>
              <a:t>CUPIAGUAQ</a:t>
            </a:r>
            <a:r>
              <a:rPr sz="850" b="1" spc="13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850" b="1" spc="55" dirty="0">
                <a:solidFill>
                  <a:srgbClr val="025051"/>
                </a:solidFill>
                <a:latin typeface="Montserrat"/>
                <a:cs typeface="Montserrat"/>
              </a:rPr>
              <a:t>CPF,</a:t>
            </a:r>
            <a:r>
              <a:rPr sz="850" b="1" spc="13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850" b="1" spc="60" dirty="0">
                <a:solidFill>
                  <a:srgbClr val="025051"/>
                </a:solidFill>
                <a:latin typeface="Montserrat"/>
                <a:cs typeface="Montserrat"/>
              </a:rPr>
              <a:t>SIN</a:t>
            </a:r>
            <a:r>
              <a:rPr sz="850" b="1" spc="13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850" b="1" spc="65" dirty="0">
                <a:solidFill>
                  <a:srgbClr val="025051"/>
                </a:solidFill>
                <a:latin typeface="Montserrat"/>
                <a:cs typeface="Montserrat"/>
              </a:rPr>
              <a:t>DIRECCIÓN, ACAPULCO</a:t>
            </a:r>
            <a:r>
              <a:rPr sz="850" b="1" spc="14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850" b="1" spc="55" dirty="0">
                <a:solidFill>
                  <a:srgbClr val="025051"/>
                </a:solidFill>
                <a:latin typeface="Montserrat"/>
                <a:cs typeface="Montserrat"/>
              </a:rPr>
              <a:t>TIE</a:t>
            </a:r>
            <a:r>
              <a:rPr sz="850" b="1" spc="14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850" b="1" spc="60" dirty="0">
                <a:solidFill>
                  <a:srgbClr val="025051"/>
                </a:solidFill>
                <a:latin typeface="Montserrat"/>
                <a:cs typeface="Montserrat"/>
              </a:rPr>
              <a:t>1225</a:t>
            </a:r>
            <a:r>
              <a:rPr sz="850" b="1" spc="14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850" b="1" dirty="0">
                <a:solidFill>
                  <a:srgbClr val="025051"/>
                </a:solidFill>
                <a:latin typeface="Montserrat"/>
                <a:cs typeface="Montserrat"/>
              </a:rPr>
              <a:t>Y</a:t>
            </a:r>
            <a:r>
              <a:rPr sz="850" b="1" spc="14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850" b="1" spc="55" dirty="0">
                <a:solidFill>
                  <a:srgbClr val="025051"/>
                </a:solidFill>
                <a:latin typeface="Montserrat"/>
                <a:cs typeface="Montserrat"/>
              </a:rPr>
              <a:t>LA</a:t>
            </a:r>
            <a:r>
              <a:rPr sz="850" b="1" spc="14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850" b="1" spc="60" dirty="0">
                <a:solidFill>
                  <a:srgbClr val="025051"/>
                </a:solidFill>
                <a:latin typeface="Montserrat"/>
                <a:cs typeface="Montserrat"/>
              </a:rPr>
              <a:t>PRIMAVERA.</a:t>
            </a:r>
            <a:endParaRPr sz="850">
              <a:latin typeface="Montserrat"/>
              <a:cs typeface="Montserrat"/>
            </a:endParaRPr>
          </a:p>
        </p:txBody>
      </p:sp>
      <p:sp>
        <p:nvSpPr>
          <p:cNvPr id="136" name="object 136"/>
          <p:cNvSpPr txBox="1"/>
          <p:nvPr/>
        </p:nvSpPr>
        <p:spPr>
          <a:xfrm>
            <a:off x="11517258" y="3264661"/>
            <a:ext cx="2383155" cy="1608455"/>
          </a:xfrm>
          <a:prstGeom prst="rect">
            <a:avLst/>
          </a:prstGeom>
        </p:spPr>
        <p:txBody>
          <a:bodyPr vert="horz" wrap="square" lIns="0" tIns="13398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55"/>
              </a:spcBef>
            </a:pPr>
            <a:r>
              <a:rPr sz="2550" spc="235" dirty="0">
                <a:solidFill>
                  <a:srgbClr val="223658"/>
                </a:solidFill>
                <a:latin typeface="Montserrat Medium"/>
                <a:cs typeface="Montserrat Medium"/>
              </a:rPr>
              <a:t>HECTÁREAS </a:t>
            </a:r>
            <a:endParaRPr sz="2550">
              <a:latin typeface="Montserrat Medium"/>
              <a:cs typeface="Montserrat Medium"/>
            </a:endParaRPr>
          </a:p>
          <a:p>
            <a:pPr marL="16510" marR="41910" algn="ctr">
              <a:lnSpc>
                <a:spcPct val="101499"/>
              </a:lnSpc>
              <a:spcBef>
                <a:spcPts val="405"/>
              </a:spcBef>
            </a:pPr>
            <a:r>
              <a:rPr sz="1100" b="1" dirty="0">
                <a:solidFill>
                  <a:srgbClr val="025051"/>
                </a:solidFill>
                <a:latin typeface="Montserrat"/>
                <a:cs typeface="Montserrat"/>
              </a:rPr>
              <a:t>Extensión</a:t>
            </a:r>
            <a:r>
              <a:rPr sz="1100" b="1" spc="8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b="1" dirty="0">
                <a:solidFill>
                  <a:srgbClr val="025051"/>
                </a:solidFill>
                <a:latin typeface="Montserrat"/>
                <a:cs typeface="Montserrat"/>
              </a:rPr>
              <a:t>preliminar</a:t>
            </a:r>
            <a:r>
              <a:rPr sz="1100" b="1" spc="8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b="1" dirty="0">
                <a:solidFill>
                  <a:srgbClr val="025051"/>
                </a:solidFill>
                <a:latin typeface="Montserrat"/>
                <a:cs typeface="Montserrat"/>
              </a:rPr>
              <a:t>o</a:t>
            </a:r>
            <a:r>
              <a:rPr sz="1100" b="1" spc="8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b="1" dirty="0">
                <a:solidFill>
                  <a:srgbClr val="025051"/>
                </a:solidFill>
                <a:latin typeface="Montserrat"/>
                <a:cs typeface="Montserrat"/>
              </a:rPr>
              <a:t>inicial</a:t>
            </a:r>
            <a:r>
              <a:rPr sz="1100" b="1" spc="8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b="1" spc="-50" dirty="0">
                <a:solidFill>
                  <a:srgbClr val="025051"/>
                </a:solidFill>
                <a:latin typeface="Montserrat"/>
                <a:cs typeface="Montserrat"/>
              </a:rPr>
              <a:t>o </a:t>
            </a:r>
            <a:r>
              <a:rPr sz="1100" b="1" dirty="0">
                <a:solidFill>
                  <a:srgbClr val="025051"/>
                </a:solidFill>
                <a:latin typeface="Montserrat"/>
                <a:cs typeface="Montserrat"/>
              </a:rPr>
              <a:t>antes</a:t>
            </a:r>
            <a:r>
              <a:rPr sz="1100" b="1" spc="9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b="1" dirty="0">
                <a:solidFill>
                  <a:srgbClr val="025051"/>
                </a:solidFill>
                <a:latin typeface="Montserrat"/>
                <a:cs typeface="Montserrat"/>
              </a:rPr>
              <a:t>de</a:t>
            </a:r>
            <a:r>
              <a:rPr sz="1100" b="1" spc="9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b="1" dirty="0">
                <a:solidFill>
                  <a:srgbClr val="025051"/>
                </a:solidFill>
                <a:latin typeface="Montserrat"/>
                <a:cs typeface="Montserrat"/>
              </a:rPr>
              <a:t>la</a:t>
            </a:r>
            <a:r>
              <a:rPr sz="1100" b="1" spc="9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b="1" dirty="0">
                <a:solidFill>
                  <a:srgbClr val="025051"/>
                </a:solidFill>
                <a:latin typeface="Montserrat"/>
                <a:cs typeface="Montserrat"/>
              </a:rPr>
              <a:t>planificación</a:t>
            </a:r>
            <a:r>
              <a:rPr sz="1100" b="1" spc="9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b="1" spc="-50" dirty="0">
                <a:solidFill>
                  <a:srgbClr val="025051"/>
                </a:solidFill>
                <a:latin typeface="Montserrat"/>
                <a:cs typeface="Montserrat"/>
              </a:rPr>
              <a:t>y </a:t>
            </a:r>
            <a:r>
              <a:rPr sz="1100" b="1" dirty="0">
                <a:solidFill>
                  <a:srgbClr val="025051"/>
                </a:solidFill>
                <a:latin typeface="Montserrat"/>
                <a:cs typeface="Montserrat"/>
              </a:rPr>
              <a:t>delimitación</a:t>
            </a:r>
            <a:r>
              <a:rPr sz="1100" b="1" spc="9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b="1" dirty="0">
                <a:solidFill>
                  <a:srgbClr val="025051"/>
                </a:solidFill>
                <a:latin typeface="Montserrat"/>
                <a:cs typeface="Montserrat"/>
              </a:rPr>
              <a:t>de</a:t>
            </a:r>
            <a:r>
              <a:rPr sz="1100" b="1" spc="9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b="1" dirty="0">
                <a:solidFill>
                  <a:srgbClr val="025051"/>
                </a:solidFill>
                <a:latin typeface="Montserrat"/>
                <a:cs typeface="Montserrat"/>
              </a:rPr>
              <a:t>la</a:t>
            </a:r>
            <a:r>
              <a:rPr sz="1100" b="1" spc="9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b="1" spc="-10" dirty="0">
                <a:solidFill>
                  <a:srgbClr val="025051"/>
                </a:solidFill>
                <a:latin typeface="Montserrat"/>
                <a:cs typeface="Montserrat"/>
              </a:rPr>
              <a:t>Ecoreserva.</a:t>
            </a:r>
            <a:endParaRPr sz="1100">
              <a:latin typeface="Montserrat"/>
              <a:cs typeface="Montserrat"/>
            </a:endParaRPr>
          </a:p>
          <a:p>
            <a:pPr marL="77470" marR="102870" algn="ctr">
              <a:lnSpc>
                <a:spcPct val="101499"/>
              </a:lnSpc>
            </a:pPr>
            <a:r>
              <a:rPr sz="1100" dirty="0">
                <a:solidFill>
                  <a:srgbClr val="025051"/>
                </a:solidFill>
                <a:latin typeface="Montserrat"/>
                <a:cs typeface="Montserrat"/>
              </a:rPr>
              <a:t>La</a:t>
            </a:r>
            <a:r>
              <a:rPr sz="1100" spc="5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dirty="0">
                <a:solidFill>
                  <a:srgbClr val="025051"/>
                </a:solidFill>
                <a:latin typeface="Montserrat"/>
                <a:cs typeface="Montserrat"/>
              </a:rPr>
              <a:t>verificación</a:t>
            </a:r>
            <a:r>
              <a:rPr sz="1100" spc="6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dirty="0">
                <a:solidFill>
                  <a:srgbClr val="025051"/>
                </a:solidFill>
                <a:latin typeface="Montserrat"/>
                <a:cs typeface="Montserrat"/>
              </a:rPr>
              <a:t>se</a:t>
            </a:r>
            <a:r>
              <a:rPr sz="1100" spc="5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dirty="0">
                <a:solidFill>
                  <a:srgbClr val="025051"/>
                </a:solidFill>
                <a:latin typeface="Montserrat"/>
                <a:cs typeface="Montserrat"/>
              </a:rPr>
              <a:t>realizó</a:t>
            </a:r>
            <a:r>
              <a:rPr sz="1100" spc="6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dirty="0">
                <a:solidFill>
                  <a:srgbClr val="025051"/>
                </a:solidFill>
                <a:latin typeface="Montserrat"/>
                <a:cs typeface="Montserrat"/>
              </a:rPr>
              <a:t>con</a:t>
            </a:r>
            <a:r>
              <a:rPr sz="1100" spc="6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spc="-25" dirty="0">
                <a:solidFill>
                  <a:srgbClr val="025051"/>
                </a:solidFill>
                <a:latin typeface="Montserrat"/>
                <a:cs typeface="Montserrat"/>
              </a:rPr>
              <a:t>la </a:t>
            </a:r>
            <a:r>
              <a:rPr sz="1100" dirty="0">
                <a:solidFill>
                  <a:srgbClr val="025051"/>
                </a:solidFill>
                <a:latin typeface="Montserrat"/>
                <a:cs typeface="Montserrat"/>
              </a:rPr>
              <a:t>proyección</a:t>
            </a:r>
            <a:r>
              <a:rPr sz="1100" spc="4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dirty="0">
                <a:solidFill>
                  <a:srgbClr val="025051"/>
                </a:solidFill>
                <a:latin typeface="Montserrat"/>
                <a:cs typeface="Montserrat"/>
              </a:rPr>
              <a:t>de</a:t>
            </a:r>
            <a:r>
              <a:rPr sz="1100" spc="4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spc="-10" dirty="0">
                <a:solidFill>
                  <a:srgbClr val="025051"/>
                </a:solidFill>
                <a:latin typeface="Montserrat"/>
                <a:cs typeface="Montserrat"/>
              </a:rPr>
              <a:t>coordenadas </a:t>
            </a:r>
            <a:r>
              <a:rPr sz="1100" spc="-10" dirty="0">
                <a:solidFill>
                  <a:srgbClr val="025051"/>
                </a:solidFill>
                <a:latin typeface="Montserrat Medium"/>
                <a:cs typeface="Montserrat Medium"/>
              </a:rPr>
              <a:t>"MAGNA_COLOMBIA_CTM12”</a:t>
            </a:r>
            <a:endParaRPr sz="1100">
              <a:latin typeface="Montserrat Medium"/>
              <a:cs typeface="Montserrat Medium"/>
            </a:endParaRPr>
          </a:p>
        </p:txBody>
      </p:sp>
      <p:grpSp>
        <p:nvGrpSpPr>
          <p:cNvPr id="137" name="object 137"/>
          <p:cNvGrpSpPr/>
          <p:nvPr/>
        </p:nvGrpSpPr>
        <p:grpSpPr>
          <a:xfrm>
            <a:off x="431997" y="5031940"/>
            <a:ext cx="13425805" cy="5445760"/>
            <a:chOff x="431997" y="5031940"/>
            <a:chExt cx="13425805" cy="5445760"/>
          </a:xfrm>
        </p:grpSpPr>
        <p:sp>
          <p:nvSpPr>
            <p:cNvPr id="138" name="object 138"/>
            <p:cNvSpPr/>
            <p:nvPr/>
          </p:nvSpPr>
          <p:spPr>
            <a:xfrm>
              <a:off x="11530375" y="5037020"/>
              <a:ext cx="2322195" cy="0"/>
            </a:xfrm>
            <a:custGeom>
              <a:avLst/>
              <a:gdLst/>
              <a:ahLst/>
              <a:cxnLst/>
              <a:rect l="l" t="t" r="r" b="b"/>
              <a:pathLst>
                <a:path w="2322194">
                  <a:moveTo>
                    <a:pt x="0" y="0"/>
                  </a:moveTo>
                  <a:lnTo>
                    <a:pt x="2321832" y="0"/>
                  </a:lnTo>
                </a:path>
              </a:pathLst>
            </a:custGeom>
            <a:ln w="10131">
              <a:solidFill>
                <a:srgbClr val="F3F0E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9" name="object 139"/>
            <p:cNvSpPr/>
            <p:nvPr/>
          </p:nvSpPr>
          <p:spPr>
            <a:xfrm>
              <a:off x="11299615" y="8837081"/>
              <a:ext cx="81915" cy="0"/>
            </a:xfrm>
            <a:custGeom>
              <a:avLst/>
              <a:gdLst/>
              <a:ahLst/>
              <a:cxnLst/>
              <a:rect l="l" t="t" r="r" b="b"/>
              <a:pathLst>
                <a:path w="81915">
                  <a:moveTo>
                    <a:pt x="0" y="0"/>
                  </a:moveTo>
                  <a:lnTo>
                    <a:pt x="81368" y="0"/>
                  </a:lnTo>
                </a:path>
              </a:pathLst>
            </a:custGeom>
            <a:ln w="20263">
              <a:solidFill>
                <a:srgbClr val="EB745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0" name="object 140"/>
            <p:cNvSpPr/>
            <p:nvPr/>
          </p:nvSpPr>
          <p:spPr>
            <a:xfrm>
              <a:off x="11340615" y="8802730"/>
              <a:ext cx="64135" cy="69215"/>
            </a:xfrm>
            <a:custGeom>
              <a:avLst/>
              <a:gdLst/>
              <a:ahLst/>
              <a:cxnLst/>
              <a:rect l="l" t="t" r="r" b="b"/>
              <a:pathLst>
                <a:path w="64134" h="69215">
                  <a:moveTo>
                    <a:pt x="29169" y="0"/>
                  </a:moveTo>
                  <a:lnTo>
                    <a:pt x="0" y="0"/>
                  </a:lnTo>
                  <a:lnTo>
                    <a:pt x="34377" y="34346"/>
                  </a:lnTo>
                  <a:lnTo>
                    <a:pt x="0" y="68703"/>
                  </a:lnTo>
                  <a:lnTo>
                    <a:pt x="29169" y="68703"/>
                  </a:lnTo>
                  <a:lnTo>
                    <a:pt x="63526" y="34346"/>
                  </a:lnTo>
                  <a:lnTo>
                    <a:pt x="29169" y="0"/>
                  </a:lnTo>
                  <a:close/>
                </a:path>
              </a:pathLst>
            </a:custGeom>
            <a:solidFill>
              <a:srgbClr val="EB745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1" name="object 141"/>
            <p:cNvSpPr/>
            <p:nvPr/>
          </p:nvSpPr>
          <p:spPr>
            <a:xfrm>
              <a:off x="11299615" y="9422486"/>
              <a:ext cx="81915" cy="0"/>
            </a:xfrm>
            <a:custGeom>
              <a:avLst/>
              <a:gdLst/>
              <a:ahLst/>
              <a:cxnLst/>
              <a:rect l="l" t="t" r="r" b="b"/>
              <a:pathLst>
                <a:path w="81915">
                  <a:moveTo>
                    <a:pt x="0" y="0"/>
                  </a:moveTo>
                  <a:lnTo>
                    <a:pt x="81368" y="0"/>
                  </a:lnTo>
                </a:path>
              </a:pathLst>
            </a:custGeom>
            <a:ln w="20263">
              <a:solidFill>
                <a:srgbClr val="EB745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2" name="object 142"/>
            <p:cNvSpPr/>
            <p:nvPr/>
          </p:nvSpPr>
          <p:spPr>
            <a:xfrm>
              <a:off x="11340615" y="9388135"/>
              <a:ext cx="64135" cy="69215"/>
            </a:xfrm>
            <a:custGeom>
              <a:avLst/>
              <a:gdLst/>
              <a:ahLst/>
              <a:cxnLst/>
              <a:rect l="l" t="t" r="r" b="b"/>
              <a:pathLst>
                <a:path w="64134" h="69215">
                  <a:moveTo>
                    <a:pt x="29169" y="0"/>
                  </a:moveTo>
                  <a:lnTo>
                    <a:pt x="0" y="0"/>
                  </a:lnTo>
                  <a:lnTo>
                    <a:pt x="34377" y="34346"/>
                  </a:lnTo>
                  <a:lnTo>
                    <a:pt x="0" y="68703"/>
                  </a:lnTo>
                  <a:lnTo>
                    <a:pt x="29169" y="68703"/>
                  </a:lnTo>
                  <a:lnTo>
                    <a:pt x="63526" y="34346"/>
                  </a:lnTo>
                  <a:lnTo>
                    <a:pt x="29169" y="0"/>
                  </a:lnTo>
                  <a:close/>
                </a:path>
              </a:pathLst>
            </a:custGeom>
            <a:solidFill>
              <a:srgbClr val="EB745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3" name="object 143"/>
            <p:cNvSpPr/>
            <p:nvPr/>
          </p:nvSpPr>
          <p:spPr>
            <a:xfrm>
              <a:off x="11299615" y="10430874"/>
              <a:ext cx="81915" cy="0"/>
            </a:xfrm>
            <a:custGeom>
              <a:avLst/>
              <a:gdLst/>
              <a:ahLst/>
              <a:cxnLst/>
              <a:rect l="l" t="t" r="r" b="b"/>
              <a:pathLst>
                <a:path w="81915">
                  <a:moveTo>
                    <a:pt x="0" y="0"/>
                  </a:moveTo>
                  <a:lnTo>
                    <a:pt x="81368" y="0"/>
                  </a:lnTo>
                </a:path>
              </a:pathLst>
            </a:custGeom>
            <a:ln w="20263">
              <a:solidFill>
                <a:srgbClr val="EB745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4" name="object 144"/>
            <p:cNvSpPr/>
            <p:nvPr/>
          </p:nvSpPr>
          <p:spPr>
            <a:xfrm>
              <a:off x="11340615" y="10396523"/>
              <a:ext cx="64135" cy="69215"/>
            </a:xfrm>
            <a:custGeom>
              <a:avLst/>
              <a:gdLst/>
              <a:ahLst/>
              <a:cxnLst/>
              <a:rect l="l" t="t" r="r" b="b"/>
              <a:pathLst>
                <a:path w="64134" h="69215">
                  <a:moveTo>
                    <a:pt x="29169" y="0"/>
                  </a:moveTo>
                  <a:lnTo>
                    <a:pt x="0" y="0"/>
                  </a:lnTo>
                  <a:lnTo>
                    <a:pt x="34377" y="34346"/>
                  </a:lnTo>
                  <a:lnTo>
                    <a:pt x="0" y="68703"/>
                  </a:lnTo>
                  <a:lnTo>
                    <a:pt x="29169" y="68703"/>
                  </a:lnTo>
                  <a:lnTo>
                    <a:pt x="63526" y="34346"/>
                  </a:lnTo>
                  <a:lnTo>
                    <a:pt x="29169" y="0"/>
                  </a:lnTo>
                  <a:close/>
                </a:path>
              </a:pathLst>
            </a:custGeom>
            <a:solidFill>
              <a:srgbClr val="EB745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5" name="object 145"/>
            <p:cNvSpPr/>
            <p:nvPr/>
          </p:nvSpPr>
          <p:spPr>
            <a:xfrm>
              <a:off x="431997" y="9899655"/>
              <a:ext cx="505459" cy="505459"/>
            </a:xfrm>
            <a:custGeom>
              <a:avLst/>
              <a:gdLst/>
              <a:ahLst/>
              <a:cxnLst/>
              <a:rect l="l" t="t" r="r" b="b"/>
              <a:pathLst>
                <a:path w="505459" h="505459">
                  <a:moveTo>
                    <a:pt x="252698" y="0"/>
                  </a:moveTo>
                  <a:lnTo>
                    <a:pt x="207276" y="4071"/>
                  </a:lnTo>
                  <a:lnTo>
                    <a:pt x="164525" y="15810"/>
                  </a:lnTo>
                  <a:lnTo>
                    <a:pt x="125158" y="34501"/>
                  </a:lnTo>
                  <a:lnTo>
                    <a:pt x="89890" y="59433"/>
                  </a:lnTo>
                  <a:lnTo>
                    <a:pt x="59433" y="89890"/>
                  </a:lnTo>
                  <a:lnTo>
                    <a:pt x="34501" y="125158"/>
                  </a:lnTo>
                  <a:lnTo>
                    <a:pt x="15810" y="164525"/>
                  </a:lnTo>
                  <a:lnTo>
                    <a:pt x="4071" y="207276"/>
                  </a:lnTo>
                  <a:lnTo>
                    <a:pt x="0" y="252698"/>
                  </a:lnTo>
                  <a:lnTo>
                    <a:pt x="4071" y="298119"/>
                  </a:lnTo>
                  <a:lnTo>
                    <a:pt x="15810" y="340870"/>
                  </a:lnTo>
                  <a:lnTo>
                    <a:pt x="34501" y="380237"/>
                  </a:lnTo>
                  <a:lnTo>
                    <a:pt x="59433" y="415506"/>
                  </a:lnTo>
                  <a:lnTo>
                    <a:pt x="89890" y="445963"/>
                  </a:lnTo>
                  <a:lnTo>
                    <a:pt x="125158" y="470894"/>
                  </a:lnTo>
                  <a:lnTo>
                    <a:pt x="164525" y="489586"/>
                  </a:lnTo>
                  <a:lnTo>
                    <a:pt x="207276" y="501324"/>
                  </a:lnTo>
                  <a:lnTo>
                    <a:pt x="252698" y="505396"/>
                  </a:lnTo>
                  <a:lnTo>
                    <a:pt x="298122" y="501324"/>
                  </a:lnTo>
                  <a:lnTo>
                    <a:pt x="340874" y="489586"/>
                  </a:lnTo>
                  <a:lnTo>
                    <a:pt x="380241" y="470894"/>
                  </a:lnTo>
                  <a:lnTo>
                    <a:pt x="415510" y="445963"/>
                  </a:lnTo>
                  <a:lnTo>
                    <a:pt x="445966" y="415506"/>
                  </a:lnTo>
                  <a:lnTo>
                    <a:pt x="470896" y="380237"/>
                  </a:lnTo>
                  <a:lnTo>
                    <a:pt x="489587" y="340870"/>
                  </a:lnTo>
                  <a:lnTo>
                    <a:pt x="501325" y="298119"/>
                  </a:lnTo>
                  <a:lnTo>
                    <a:pt x="505396" y="252698"/>
                  </a:lnTo>
                  <a:lnTo>
                    <a:pt x="501325" y="207276"/>
                  </a:lnTo>
                  <a:lnTo>
                    <a:pt x="489587" y="164525"/>
                  </a:lnTo>
                  <a:lnTo>
                    <a:pt x="470896" y="125158"/>
                  </a:lnTo>
                  <a:lnTo>
                    <a:pt x="445966" y="89890"/>
                  </a:lnTo>
                  <a:lnTo>
                    <a:pt x="415510" y="59433"/>
                  </a:lnTo>
                  <a:lnTo>
                    <a:pt x="380241" y="34501"/>
                  </a:lnTo>
                  <a:lnTo>
                    <a:pt x="340874" y="15810"/>
                  </a:lnTo>
                  <a:lnTo>
                    <a:pt x="298122" y="4071"/>
                  </a:lnTo>
                  <a:lnTo>
                    <a:pt x="252698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6" name="object 146"/>
            <p:cNvSpPr/>
            <p:nvPr/>
          </p:nvSpPr>
          <p:spPr>
            <a:xfrm>
              <a:off x="590343" y="9961865"/>
              <a:ext cx="181610" cy="381000"/>
            </a:xfrm>
            <a:custGeom>
              <a:avLst/>
              <a:gdLst/>
              <a:ahLst/>
              <a:cxnLst/>
              <a:rect l="l" t="t" r="r" b="b"/>
              <a:pathLst>
                <a:path w="181609" h="381000">
                  <a:moveTo>
                    <a:pt x="90730" y="0"/>
                  </a:moveTo>
                  <a:lnTo>
                    <a:pt x="75299" y="3115"/>
                  </a:lnTo>
                  <a:lnTo>
                    <a:pt x="62697" y="11612"/>
                  </a:lnTo>
                  <a:lnTo>
                    <a:pt x="54200" y="24214"/>
                  </a:lnTo>
                  <a:lnTo>
                    <a:pt x="51084" y="39645"/>
                  </a:lnTo>
                  <a:lnTo>
                    <a:pt x="51084" y="208715"/>
                  </a:lnTo>
                  <a:lnTo>
                    <a:pt x="30356" y="222618"/>
                  </a:lnTo>
                  <a:lnTo>
                    <a:pt x="14212" y="241543"/>
                  </a:lnTo>
                  <a:lnTo>
                    <a:pt x="3733" y="264433"/>
                  </a:lnTo>
                  <a:lnTo>
                    <a:pt x="0" y="290236"/>
                  </a:lnTo>
                  <a:lnTo>
                    <a:pt x="7129" y="325560"/>
                  </a:lnTo>
                  <a:lnTo>
                    <a:pt x="26573" y="354402"/>
                  </a:lnTo>
                  <a:lnTo>
                    <a:pt x="55412" y="373847"/>
                  </a:lnTo>
                  <a:lnTo>
                    <a:pt x="90730" y="380977"/>
                  </a:lnTo>
                  <a:lnTo>
                    <a:pt x="126054" y="373847"/>
                  </a:lnTo>
                  <a:lnTo>
                    <a:pt x="154896" y="354402"/>
                  </a:lnTo>
                  <a:lnTo>
                    <a:pt x="174341" y="325560"/>
                  </a:lnTo>
                  <a:lnTo>
                    <a:pt x="181471" y="290236"/>
                  </a:lnTo>
                  <a:lnTo>
                    <a:pt x="177738" y="264433"/>
                  </a:lnTo>
                  <a:lnTo>
                    <a:pt x="167258" y="241543"/>
                  </a:lnTo>
                  <a:lnTo>
                    <a:pt x="151114" y="222618"/>
                  </a:lnTo>
                  <a:lnTo>
                    <a:pt x="130386" y="208715"/>
                  </a:lnTo>
                  <a:lnTo>
                    <a:pt x="130386" y="39645"/>
                  </a:lnTo>
                  <a:lnTo>
                    <a:pt x="127270" y="24214"/>
                  </a:lnTo>
                  <a:lnTo>
                    <a:pt x="118773" y="11612"/>
                  </a:lnTo>
                  <a:lnTo>
                    <a:pt x="106168" y="3115"/>
                  </a:lnTo>
                  <a:lnTo>
                    <a:pt x="90730" y="0"/>
                  </a:lnTo>
                  <a:close/>
                </a:path>
              </a:pathLst>
            </a:custGeom>
            <a:solidFill>
              <a:srgbClr val="EB745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47" name="object 147"/>
            <p:cNvPicPr/>
            <p:nvPr/>
          </p:nvPicPr>
          <p:blipFill>
            <a:blip r:embed="rId21" cstate="print"/>
            <a:stretch>
              <a:fillRect/>
            </a:stretch>
          </p:blipFill>
          <p:spPr>
            <a:xfrm>
              <a:off x="627485" y="10003126"/>
              <a:ext cx="128270" cy="302604"/>
            </a:xfrm>
            <a:prstGeom prst="rect">
              <a:avLst/>
            </a:prstGeom>
          </p:spPr>
        </p:pic>
        <p:sp>
          <p:nvSpPr>
            <p:cNvPr id="148" name="object 148"/>
            <p:cNvSpPr/>
            <p:nvPr/>
          </p:nvSpPr>
          <p:spPr>
            <a:xfrm>
              <a:off x="1699918" y="10467204"/>
              <a:ext cx="209550" cy="0"/>
            </a:xfrm>
            <a:custGeom>
              <a:avLst/>
              <a:gdLst/>
              <a:ahLst/>
              <a:cxnLst/>
              <a:rect l="l" t="t" r="r" b="b"/>
              <a:pathLst>
                <a:path w="209550">
                  <a:moveTo>
                    <a:pt x="0" y="0"/>
                  </a:moveTo>
                  <a:lnTo>
                    <a:pt x="209455" y="0"/>
                  </a:lnTo>
                </a:path>
              </a:pathLst>
            </a:custGeom>
            <a:ln w="20263">
              <a:solidFill>
                <a:srgbClr val="EB745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49" name="object 149"/>
          <p:cNvSpPr txBox="1"/>
          <p:nvPr/>
        </p:nvSpPr>
        <p:spPr>
          <a:xfrm>
            <a:off x="11351458" y="7156198"/>
            <a:ext cx="3008630" cy="363855"/>
          </a:xfrm>
          <a:prstGeom prst="rect">
            <a:avLst/>
          </a:prstGeom>
          <a:solidFill>
            <a:srgbClr val="F3F0EC"/>
          </a:solidFill>
        </p:spPr>
        <p:txBody>
          <a:bodyPr vert="horz" wrap="square" lIns="0" tIns="47625" rIns="0" bIns="0" rtlCol="0">
            <a:spAutoFit/>
          </a:bodyPr>
          <a:lstStyle/>
          <a:p>
            <a:pPr marL="133350">
              <a:lnSpc>
                <a:spcPct val="100000"/>
              </a:lnSpc>
              <a:spcBef>
                <a:spcPts val="375"/>
              </a:spcBef>
            </a:pPr>
            <a:r>
              <a:rPr sz="1600" b="1" spc="90" dirty="0">
                <a:solidFill>
                  <a:srgbClr val="EB7457"/>
                </a:solidFill>
                <a:latin typeface="Montserrat ExtraBold"/>
                <a:cs typeface="Montserrat ExtraBold"/>
              </a:rPr>
              <a:t>MANEJO</a:t>
            </a:r>
            <a:r>
              <a:rPr sz="1600" b="1" spc="229" dirty="0">
                <a:solidFill>
                  <a:srgbClr val="EB7457"/>
                </a:solidFill>
                <a:latin typeface="Montserrat ExtraBold"/>
                <a:cs typeface="Montserrat ExtraBold"/>
              </a:rPr>
              <a:t> </a:t>
            </a:r>
            <a:r>
              <a:rPr sz="1600" b="1" dirty="0">
                <a:solidFill>
                  <a:srgbClr val="EB7457"/>
                </a:solidFill>
                <a:latin typeface="Montserrat ExtraBold"/>
                <a:cs typeface="Montserrat ExtraBold"/>
              </a:rPr>
              <a:t>Y</a:t>
            </a:r>
            <a:r>
              <a:rPr sz="1600" b="1" spc="229" dirty="0">
                <a:solidFill>
                  <a:srgbClr val="EB7457"/>
                </a:solidFill>
                <a:latin typeface="Montserrat ExtraBold"/>
                <a:cs typeface="Montserrat ExtraBold"/>
              </a:rPr>
              <a:t> </a:t>
            </a:r>
            <a:r>
              <a:rPr sz="1600" b="1" spc="100" dirty="0">
                <a:solidFill>
                  <a:srgbClr val="EB7457"/>
                </a:solidFill>
                <a:latin typeface="Montserrat ExtraBold"/>
                <a:cs typeface="Montserrat ExtraBold"/>
              </a:rPr>
              <a:t>GESTIÓN</a:t>
            </a:r>
            <a:endParaRPr sz="1600">
              <a:latin typeface="Montserrat ExtraBold"/>
              <a:cs typeface="Montserrat ExtraBold"/>
            </a:endParaRPr>
          </a:p>
        </p:txBody>
      </p:sp>
      <p:sp>
        <p:nvSpPr>
          <p:cNvPr id="150" name="object 150"/>
          <p:cNvSpPr txBox="1"/>
          <p:nvPr/>
        </p:nvSpPr>
        <p:spPr>
          <a:xfrm>
            <a:off x="11472011" y="8675428"/>
            <a:ext cx="2251710" cy="454659"/>
          </a:xfrm>
          <a:prstGeom prst="rect">
            <a:avLst/>
          </a:prstGeom>
        </p:spPr>
        <p:txBody>
          <a:bodyPr vert="horz" wrap="square" lIns="0" tIns="501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95"/>
              </a:spcBef>
            </a:pPr>
            <a:r>
              <a:rPr sz="1250" b="1" spc="90" dirty="0">
                <a:solidFill>
                  <a:srgbClr val="223658"/>
                </a:solidFill>
                <a:latin typeface="Montserrat"/>
                <a:cs typeface="Montserrat"/>
              </a:rPr>
              <a:t>ÁREAS</a:t>
            </a:r>
            <a:r>
              <a:rPr sz="1250" b="1" spc="180" dirty="0">
                <a:solidFill>
                  <a:srgbClr val="223658"/>
                </a:solidFill>
                <a:latin typeface="Montserrat"/>
                <a:cs typeface="Montserrat"/>
              </a:rPr>
              <a:t> </a:t>
            </a:r>
            <a:r>
              <a:rPr sz="1250" b="1" spc="95" dirty="0">
                <a:solidFill>
                  <a:srgbClr val="223658"/>
                </a:solidFill>
                <a:latin typeface="Montserrat"/>
                <a:cs typeface="Montserrat"/>
              </a:rPr>
              <a:t>PROTEGIDAS</a:t>
            </a:r>
            <a:endParaRPr sz="1250">
              <a:latin typeface="Montserrat"/>
              <a:cs typeface="Montserrat"/>
            </a:endParaRPr>
          </a:p>
          <a:p>
            <a:pPr marL="12700">
              <a:lnSpc>
                <a:spcPct val="100000"/>
              </a:lnSpc>
              <a:spcBef>
                <a:spcPts val="259"/>
              </a:spcBef>
            </a:pPr>
            <a:r>
              <a:rPr sz="1100" dirty="0">
                <a:solidFill>
                  <a:srgbClr val="025051"/>
                </a:solidFill>
                <a:latin typeface="Montserrat"/>
                <a:cs typeface="Montserrat"/>
              </a:rPr>
              <a:t>No</a:t>
            </a:r>
            <a:r>
              <a:rPr sz="1100" spc="3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dirty="0">
                <a:solidFill>
                  <a:srgbClr val="025051"/>
                </a:solidFill>
                <a:latin typeface="Montserrat"/>
                <a:cs typeface="Montserrat"/>
              </a:rPr>
              <a:t>hay</a:t>
            </a:r>
            <a:r>
              <a:rPr sz="1100" spc="3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dirty="0">
                <a:solidFill>
                  <a:srgbClr val="025051"/>
                </a:solidFill>
                <a:latin typeface="Montserrat"/>
                <a:cs typeface="Montserrat"/>
              </a:rPr>
              <a:t>dentro</a:t>
            </a:r>
            <a:r>
              <a:rPr sz="1100" spc="3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dirty="0">
                <a:solidFill>
                  <a:srgbClr val="025051"/>
                </a:solidFill>
                <a:latin typeface="Montserrat"/>
                <a:cs typeface="Montserrat"/>
              </a:rPr>
              <a:t>de</a:t>
            </a:r>
            <a:r>
              <a:rPr sz="1100" spc="4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dirty="0">
                <a:solidFill>
                  <a:srgbClr val="025051"/>
                </a:solidFill>
                <a:latin typeface="Montserrat"/>
                <a:cs typeface="Montserrat"/>
              </a:rPr>
              <a:t>la</a:t>
            </a:r>
            <a:r>
              <a:rPr sz="1100" spc="3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spc="-10" dirty="0">
                <a:solidFill>
                  <a:srgbClr val="025051"/>
                </a:solidFill>
                <a:latin typeface="Montserrat"/>
                <a:cs typeface="Montserrat"/>
              </a:rPr>
              <a:t>Ecoreserva</a:t>
            </a:r>
            <a:endParaRPr sz="1100">
              <a:latin typeface="Montserrat"/>
              <a:cs typeface="Montserrat"/>
            </a:endParaRPr>
          </a:p>
        </p:txBody>
      </p:sp>
      <p:sp>
        <p:nvSpPr>
          <p:cNvPr id="151" name="object 151"/>
          <p:cNvSpPr txBox="1"/>
          <p:nvPr/>
        </p:nvSpPr>
        <p:spPr>
          <a:xfrm>
            <a:off x="11472011" y="9294204"/>
            <a:ext cx="2226945" cy="162179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290195">
              <a:lnSpc>
                <a:spcPct val="102099"/>
              </a:lnSpc>
              <a:spcBef>
                <a:spcPts val="95"/>
              </a:spcBef>
            </a:pPr>
            <a:r>
              <a:rPr sz="1250" b="1" spc="85" dirty="0">
                <a:solidFill>
                  <a:srgbClr val="223658"/>
                </a:solidFill>
                <a:latin typeface="Montserrat"/>
                <a:cs typeface="Montserrat"/>
              </a:rPr>
              <a:t>PLAN</a:t>
            </a:r>
            <a:r>
              <a:rPr sz="1250" b="1" spc="195" dirty="0">
                <a:solidFill>
                  <a:srgbClr val="223658"/>
                </a:solidFill>
                <a:latin typeface="Montserrat"/>
                <a:cs typeface="Montserrat"/>
              </a:rPr>
              <a:t> </a:t>
            </a:r>
            <a:r>
              <a:rPr sz="1250" b="1" spc="60" dirty="0">
                <a:solidFill>
                  <a:srgbClr val="223658"/>
                </a:solidFill>
                <a:latin typeface="Montserrat"/>
                <a:cs typeface="Montserrat"/>
              </a:rPr>
              <a:t>DE</a:t>
            </a:r>
            <a:r>
              <a:rPr sz="1250" b="1" spc="200" dirty="0">
                <a:solidFill>
                  <a:srgbClr val="223658"/>
                </a:solidFill>
                <a:latin typeface="Montserrat"/>
                <a:cs typeface="Montserrat"/>
              </a:rPr>
              <a:t> </a:t>
            </a:r>
            <a:r>
              <a:rPr sz="1250" b="1" spc="100" dirty="0">
                <a:solidFill>
                  <a:srgbClr val="223658"/>
                </a:solidFill>
                <a:latin typeface="Montserrat"/>
                <a:cs typeface="Montserrat"/>
              </a:rPr>
              <a:t>MANEJO</a:t>
            </a:r>
            <a:r>
              <a:rPr sz="1250" b="1" spc="195" dirty="0">
                <a:solidFill>
                  <a:srgbClr val="223658"/>
                </a:solidFill>
                <a:latin typeface="Montserrat"/>
                <a:cs typeface="Montserrat"/>
              </a:rPr>
              <a:t> </a:t>
            </a:r>
            <a:r>
              <a:rPr sz="1250" b="1" spc="-50" dirty="0">
                <a:solidFill>
                  <a:srgbClr val="223658"/>
                </a:solidFill>
                <a:latin typeface="Montserrat"/>
                <a:cs typeface="Montserrat"/>
              </a:rPr>
              <a:t>Y </a:t>
            </a:r>
            <a:r>
              <a:rPr sz="1250" b="1" spc="100" dirty="0">
                <a:solidFill>
                  <a:srgbClr val="223658"/>
                </a:solidFill>
                <a:latin typeface="Montserrat"/>
                <a:cs typeface="Montserrat"/>
              </a:rPr>
              <a:t>ORDENAMIENTO</a:t>
            </a:r>
            <a:r>
              <a:rPr sz="1250" b="1" spc="190" dirty="0">
                <a:solidFill>
                  <a:srgbClr val="223658"/>
                </a:solidFill>
                <a:latin typeface="Montserrat"/>
                <a:cs typeface="Montserrat"/>
              </a:rPr>
              <a:t> </a:t>
            </a:r>
            <a:r>
              <a:rPr sz="1250" b="1" spc="70" dirty="0">
                <a:solidFill>
                  <a:srgbClr val="223658"/>
                </a:solidFill>
                <a:latin typeface="Montserrat"/>
                <a:cs typeface="Montserrat"/>
              </a:rPr>
              <a:t>DE</a:t>
            </a:r>
            <a:endParaRPr sz="1250">
              <a:latin typeface="Montserrat"/>
              <a:cs typeface="Montserrat"/>
            </a:endParaRPr>
          </a:p>
          <a:p>
            <a:pPr marL="12700">
              <a:lnSpc>
                <a:spcPct val="100000"/>
              </a:lnSpc>
              <a:spcBef>
                <a:spcPts val="30"/>
              </a:spcBef>
            </a:pPr>
            <a:r>
              <a:rPr sz="1250" b="1" spc="75" dirty="0">
                <a:solidFill>
                  <a:srgbClr val="223658"/>
                </a:solidFill>
                <a:latin typeface="Montserrat"/>
                <a:cs typeface="Montserrat"/>
              </a:rPr>
              <a:t>UNA</a:t>
            </a:r>
            <a:r>
              <a:rPr sz="1250" b="1" spc="195" dirty="0">
                <a:solidFill>
                  <a:srgbClr val="223658"/>
                </a:solidFill>
                <a:latin typeface="Montserrat"/>
                <a:cs typeface="Montserrat"/>
              </a:rPr>
              <a:t> </a:t>
            </a:r>
            <a:r>
              <a:rPr sz="1250" b="1" spc="95" dirty="0">
                <a:solidFill>
                  <a:srgbClr val="223658"/>
                </a:solidFill>
                <a:latin typeface="Montserrat"/>
                <a:cs typeface="Montserrat"/>
              </a:rPr>
              <a:t>CUENCA</a:t>
            </a:r>
            <a:r>
              <a:rPr sz="1250" b="1" spc="195" dirty="0">
                <a:solidFill>
                  <a:srgbClr val="223658"/>
                </a:solidFill>
                <a:latin typeface="Montserrat"/>
                <a:cs typeface="Montserrat"/>
              </a:rPr>
              <a:t> </a:t>
            </a:r>
            <a:r>
              <a:rPr sz="1250" b="1" spc="100" dirty="0">
                <a:solidFill>
                  <a:srgbClr val="223658"/>
                </a:solidFill>
                <a:latin typeface="Montserrat"/>
                <a:cs typeface="Montserrat"/>
              </a:rPr>
              <a:t>(POMCA)</a:t>
            </a:r>
            <a:endParaRPr sz="1250">
              <a:latin typeface="Montserrat"/>
              <a:cs typeface="Montserrat"/>
            </a:endParaRPr>
          </a:p>
          <a:p>
            <a:pPr marL="12700">
              <a:lnSpc>
                <a:spcPct val="100000"/>
              </a:lnSpc>
              <a:spcBef>
                <a:spcPts val="375"/>
              </a:spcBef>
            </a:pPr>
            <a:r>
              <a:rPr sz="1250" dirty="0">
                <a:solidFill>
                  <a:srgbClr val="025051"/>
                </a:solidFill>
                <a:latin typeface="Montserrat"/>
                <a:cs typeface="Montserrat"/>
              </a:rPr>
              <a:t>Río</a:t>
            </a:r>
            <a:r>
              <a:rPr sz="1250" spc="6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dirty="0">
                <a:solidFill>
                  <a:srgbClr val="025051"/>
                </a:solidFill>
                <a:latin typeface="Montserrat"/>
                <a:cs typeface="Montserrat"/>
              </a:rPr>
              <a:t>Unete</a:t>
            </a:r>
            <a:r>
              <a:rPr sz="1250" spc="6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dirty="0">
                <a:solidFill>
                  <a:srgbClr val="025051"/>
                </a:solidFill>
                <a:latin typeface="Montserrat"/>
                <a:cs typeface="Montserrat"/>
              </a:rPr>
              <a:t>-</a:t>
            </a:r>
            <a:r>
              <a:rPr sz="1250" spc="6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spc="-25" dirty="0">
                <a:solidFill>
                  <a:srgbClr val="025051"/>
                </a:solidFill>
                <a:latin typeface="Montserrat"/>
                <a:cs typeface="Montserrat"/>
              </a:rPr>
              <a:t>NSS</a:t>
            </a:r>
            <a:endParaRPr sz="1250">
              <a:latin typeface="Montserrat"/>
              <a:cs typeface="Montserrat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250">
              <a:latin typeface="Montserrat"/>
              <a:cs typeface="Montserrat"/>
            </a:endParaRPr>
          </a:p>
          <a:p>
            <a:pPr marL="12700">
              <a:lnSpc>
                <a:spcPct val="100000"/>
              </a:lnSpc>
            </a:pPr>
            <a:r>
              <a:rPr sz="1250" b="1" spc="100" dirty="0">
                <a:solidFill>
                  <a:srgbClr val="223658"/>
                </a:solidFill>
                <a:latin typeface="Montserrat"/>
                <a:cs typeface="Montserrat"/>
              </a:rPr>
              <a:t>CORPORACIÓN</a:t>
            </a:r>
            <a:endParaRPr sz="1250">
              <a:latin typeface="Montserrat"/>
              <a:cs typeface="Montserrat"/>
            </a:endParaRPr>
          </a:p>
          <a:p>
            <a:pPr marL="12700">
              <a:lnSpc>
                <a:spcPct val="100000"/>
              </a:lnSpc>
              <a:spcBef>
                <a:spcPts val="35"/>
              </a:spcBef>
            </a:pPr>
            <a:r>
              <a:rPr sz="1250" b="1" spc="95" dirty="0">
                <a:solidFill>
                  <a:srgbClr val="223658"/>
                </a:solidFill>
                <a:latin typeface="Montserrat"/>
                <a:cs typeface="Montserrat"/>
              </a:rPr>
              <a:t>AUTÓNOMA</a:t>
            </a:r>
            <a:r>
              <a:rPr sz="1250" b="1" spc="210" dirty="0">
                <a:solidFill>
                  <a:srgbClr val="223658"/>
                </a:solidFill>
                <a:latin typeface="Montserrat"/>
                <a:cs typeface="Montserrat"/>
              </a:rPr>
              <a:t> </a:t>
            </a:r>
            <a:r>
              <a:rPr sz="1250" b="1" spc="100" dirty="0">
                <a:solidFill>
                  <a:srgbClr val="223658"/>
                </a:solidFill>
                <a:latin typeface="Montserrat"/>
                <a:cs typeface="Montserrat"/>
              </a:rPr>
              <a:t>REGIONAL</a:t>
            </a:r>
            <a:endParaRPr sz="1250">
              <a:latin typeface="Montserrat"/>
              <a:cs typeface="Montserrat"/>
            </a:endParaRPr>
          </a:p>
          <a:p>
            <a:pPr marL="12700">
              <a:lnSpc>
                <a:spcPct val="100000"/>
              </a:lnSpc>
              <a:spcBef>
                <a:spcPts val="30"/>
              </a:spcBef>
            </a:pPr>
            <a:r>
              <a:rPr sz="1250" spc="-10" dirty="0">
                <a:solidFill>
                  <a:srgbClr val="005258"/>
                </a:solidFill>
                <a:latin typeface="Montserrat"/>
                <a:cs typeface="Montserrat"/>
              </a:rPr>
              <a:t>CORPORINOQUIA</a:t>
            </a:r>
            <a:endParaRPr sz="1250">
              <a:latin typeface="Montserrat"/>
              <a:cs typeface="Montserrat"/>
            </a:endParaRPr>
          </a:p>
        </p:txBody>
      </p:sp>
      <p:sp>
        <p:nvSpPr>
          <p:cNvPr id="152" name="object 152"/>
          <p:cNvSpPr txBox="1"/>
          <p:nvPr/>
        </p:nvSpPr>
        <p:spPr>
          <a:xfrm>
            <a:off x="11435505" y="7544025"/>
            <a:ext cx="2499360" cy="1001394"/>
          </a:xfrm>
          <a:prstGeom prst="rect">
            <a:avLst/>
          </a:prstGeom>
        </p:spPr>
        <p:txBody>
          <a:bodyPr vert="horz" wrap="square" lIns="0" tIns="6921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45"/>
              </a:spcBef>
            </a:pPr>
            <a:r>
              <a:rPr sz="1250" b="1" spc="90" dirty="0">
                <a:solidFill>
                  <a:srgbClr val="223658"/>
                </a:solidFill>
                <a:latin typeface="Montserrat"/>
                <a:cs typeface="Montserrat"/>
              </a:rPr>
              <a:t>TIPO</a:t>
            </a:r>
            <a:r>
              <a:rPr sz="1250" b="1" spc="190" dirty="0">
                <a:solidFill>
                  <a:srgbClr val="223658"/>
                </a:solidFill>
                <a:latin typeface="Montserrat"/>
                <a:cs typeface="Montserrat"/>
              </a:rPr>
              <a:t> </a:t>
            </a:r>
            <a:r>
              <a:rPr sz="1250" b="1" spc="60" dirty="0">
                <a:solidFill>
                  <a:srgbClr val="223658"/>
                </a:solidFill>
                <a:latin typeface="Montserrat"/>
                <a:cs typeface="Montserrat"/>
              </a:rPr>
              <a:t>DE</a:t>
            </a:r>
            <a:r>
              <a:rPr sz="1250" b="1" spc="190" dirty="0">
                <a:solidFill>
                  <a:srgbClr val="223658"/>
                </a:solidFill>
                <a:latin typeface="Montserrat"/>
                <a:cs typeface="Montserrat"/>
              </a:rPr>
              <a:t> </a:t>
            </a:r>
            <a:r>
              <a:rPr sz="1250" b="1" spc="100" dirty="0">
                <a:solidFill>
                  <a:srgbClr val="223658"/>
                </a:solidFill>
                <a:latin typeface="Montserrat"/>
                <a:cs typeface="Montserrat"/>
              </a:rPr>
              <a:t>PREDIO</a:t>
            </a:r>
            <a:endParaRPr sz="1250">
              <a:latin typeface="Montserrat"/>
              <a:cs typeface="Montserrat"/>
            </a:endParaRPr>
          </a:p>
          <a:p>
            <a:pPr marL="12700" marR="5080">
              <a:lnSpc>
                <a:spcPct val="101499"/>
              </a:lnSpc>
              <a:spcBef>
                <a:spcPts val="375"/>
              </a:spcBef>
            </a:pPr>
            <a:r>
              <a:rPr sz="1100" dirty="0">
                <a:solidFill>
                  <a:srgbClr val="025051"/>
                </a:solidFill>
                <a:latin typeface="Montserrat"/>
                <a:cs typeface="Montserrat"/>
              </a:rPr>
              <a:t>Microfundio</a:t>
            </a:r>
            <a:r>
              <a:rPr sz="1100" spc="6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dirty="0">
                <a:solidFill>
                  <a:srgbClr val="025051"/>
                </a:solidFill>
                <a:latin typeface="Montserrat"/>
                <a:cs typeface="Montserrat"/>
              </a:rPr>
              <a:t>sobre</a:t>
            </a:r>
            <a:r>
              <a:rPr sz="1100" spc="6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dirty="0">
                <a:solidFill>
                  <a:srgbClr val="025051"/>
                </a:solidFill>
                <a:latin typeface="Montserrat"/>
                <a:cs typeface="Montserrat"/>
              </a:rPr>
              <a:t>relieve</a:t>
            </a:r>
            <a:r>
              <a:rPr sz="1100" spc="6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dirty="0">
                <a:solidFill>
                  <a:srgbClr val="025051"/>
                </a:solidFill>
                <a:latin typeface="Montserrat"/>
                <a:cs typeface="Montserrat"/>
              </a:rPr>
              <a:t>plano</a:t>
            </a:r>
            <a:r>
              <a:rPr sz="1100" spc="6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spc="-50" dirty="0">
                <a:solidFill>
                  <a:srgbClr val="025051"/>
                </a:solidFill>
                <a:latin typeface="Montserrat"/>
                <a:cs typeface="Montserrat"/>
              </a:rPr>
              <a:t>a </a:t>
            </a:r>
            <a:r>
              <a:rPr sz="1100" dirty="0">
                <a:solidFill>
                  <a:srgbClr val="025051"/>
                </a:solidFill>
                <a:latin typeface="Montserrat"/>
                <a:cs typeface="Montserrat"/>
              </a:rPr>
              <a:t>ligeramente</a:t>
            </a:r>
            <a:r>
              <a:rPr sz="1100" spc="5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dirty="0">
                <a:solidFill>
                  <a:srgbClr val="025051"/>
                </a:solidFill>
                <a:latin typeface="Montserrat"/>
                <a:cs typeface="Montserrat"/>
              </a:rPr>
              <a:t>inclinado</a:t>
            </a:r>
            <a:r>
              <a:rPr sz="1100" spc="5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dirty="0">
                <a:solidFill>
                  <a:srgbClr val="025051"/>
                </a:solidFill>
                <a:latin typeface="Montserrat"/>
                <a:cs typeface="Montserrat"/>
              </a:rPr>
              <a:t>y</a:t>
            </a:r>
            <a:r>
              <a:rPr sz="1100" spc="6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spc="-10" dirty="0">
                <a:solidFill>
                  <a:srgbClr val="025051"/>
                </a:solidFill>
                <a:latin typeface="Montserrat"/>
                <a:cs typeface="Montserrat"/>
              </a:rPr>
              <a:t>media </a:t>
            </a:r>
            <a:r>
              <a:rPr sz="1100" dirty="0">
                <a:solidFill>
                  <a:srgbClr val="025051"/>
                </a:solidFill>
                <a:latin typeface="Montserrat"/>
                <a:cs typeface="Montserrat"/>
              </a:rPr>
              <a:t>oportunidad</a:t>
            </a:r>
            <a:r>
              <a:rPr sz="1100" spc="7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dirty="0">
                <a:solidFill>
                  <a:srgbClr val="025051"/>
                </a:solidFill>
                <a:latin typeface="Montserrat"/>
                <a:cs typeface="Montserrat"/>
              </a:rPr>
              <a:t>de</a:t>
            </a:r>
            <a:r>
              <a:rPr sz="1100" spc="8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dirty="0">
                <a:solidFill>
                  <a:srgbClr val="025051"/>
                </a:solidFill>
                <a:latin typeface="Montserrat"/>
                <a:cs typeface="Montserrat"/>
              </a:rPr>
              <a:t>manejo</a:t>
            </a:r>
            <a:r>
              <a:rPr sz="1100" spc="8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dirty="0">
                <a:solidFill>
                  <a:srgbClr val="025051"/>
                </a:solidFill>
                <a:latin typeface="Montserrat"/>
                <a:cs typeface="Montserrat"/>
              </a:rPr>
              <a:t>de</a:t>
            </a:r>
            <a:r>
              <a:rPr sz="1100" spc="7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spc="-10" dirty="0">
                <a:solidFill>
                  <a:srgbClr val="025051"/>
                </a:solidFill>
                <a:latin typeface="Montserrat"/>
                <a:cs typeface="Montserrat"/>
              </a:rPr>
              <a:t>paisaje </a:t>
            </a:r>
            <a:r>
              <a:rPr sz="1100" dirty="0">
                <a:solidFill>
                  <a:srgbClr val="025051"/>
                </a:solidFill>
                <a:latin typeface="Montserrat"/>
                <a:cs typeface="Montserrat"/>
              </a:rPr>
              <a:t>prioritario</a:t>
            </a:r>
            <a:r>
              <a:rPr sz="1100" spc="5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dirty="0">
                <a:solidFill>
                  <a:srgbClr val="025051"/>
                </a:solidFill>
                <a:latin typeface="Montserrat"/>
                <a:cs typeface="Montserrat"/>
              </a:rPr>
              <a:t>para</a:t>
            </a:r>
            <a:r>
              <a:rPr sz="1100" spc="6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spc="-10" dirty="0">
                <a:solidFill>
                  <a:srgbClr val="025051"/>
                </a:solidFill>
                <a:latin typeface="Montserrat"/>
                <a:cs typeface="Montserrat"/>
              </a:rPr>
              <a:t>Restauración</a:t>
            </a:r>
            <a:endParaRPr sz="1100">
              <a:latin typeface="Montserrat"/>
              <a:cs typeface="Montserrat"/>
            </a:endParaRPr>
          </a:p>
        </p:txBody>
      </p:sp>
      <p:grpSp>
        <p:nvGrpSpPr>
          <p:cNvPr id="153" name="object 153"/>
          <p:cNvGrpSpPr/>
          <p:nvPr/>
        </p:nvGrpSpPr>
        <p:grpSpPr>
          <a:xfrm>
            <a:off x="283880" y="15286930"/>
            <a:ext cx="407034" cy="407034"/>
            <a:chOff x="283880" y="15286930"/>
            <a:chExt cx="407034" cy="407034"/>
          </a:xfrm>
        </p:grpSpPr>
        <p:sp>
          <p:nvSpPr>
            <p:cNvPr id="154" name="object 154"/>
            <p:cNvSpPr/>
            <p:nvPr/>
          </p:nvSpPr>
          <p:spPr>
            <a:xfrm>
              <a:off x="283880" y="15286930"/>
              <a:ext cx="407034" cy="407034"/>
            </a:xfrm>
            <a:custGeom>
              <a:avLst/>
              <a:gdLst/>
              <a:ahLst/>
              <a:cxnLst/>
              <a:rect l="l" t="t" r="r" b="b"/>
              <a:pathLst>
                <a:path w="407034" h="407034">
                  <a:moveTo>
                    <a:pt x="203508" y="0"/>
                  </a:moveTo>
                  <a:lnTo>
                    <a:pt x="156846" y="5374"/>
                  </a:lnTo>
                  <a:lnTo>
                    <a:pt x="114011" y="20685"/>
                  </a:lnTo>
                  <a:lnTo>
                    <a:pt x="76224" y="44709"/>
                  </a:lnTo>
                  <a:lnTo>
                    <a:pt x="44709" y="76224"/>
                  </a:lnTo>
                  <a:lnTo>
                    <a:pt x="20685" y="114011"/>
                  </a:lnTo>
                  <a:lnTo>
                    <a:pt x="5374" y="156846"/>
                  </a:lnTo>
                  <a:lnTo>
                    <a:pt x="0" y="203508"/>
                  </a:lnTo>
                  <a:lnTo>
                    <a:pt x="5374" y="250170"/>
                  </a:lnTo>
                  <a:lnTo>
                    <a:pt x="20685" y="293004"/>
                  </a:lnTo>
                  <a:lnTo>
                    <a:pt x="44709" y="330791"/>
                  </a:lnTo>
                  <a:lnTo>
                    <a:pt x="76224" y="362307"/>
                  </a:lnTo>
                  <a:lnTo>
                    <a:pt x="114011" y="386331"/>
                  </a:lnTo>
                  <a:lnTo>
                    <a:pt x="156846" y="401641"/>
                  </a:lnTo>
                  <a:lnTo>
                    <a:pt x="203508" y="407016"/>
                  </a:lnTo>
                  <a:lnTo>
                    <a:pt x="250173" y="401641"/>
                  </a:lnTo>
                  <a:lnTo>
                    <a:pt x="293011" y="386331"/>
                  </a:lnTo>
                  <a:lnTo>
                    <a:pt x="330799" y="362307"/>
                  </a:lnTo>
                  <a:lnTo>
                    <a:pt x="362316" y="330791"/>
                  </a:lnTo>
                  <a:lnTo>
                    <a:pt x="386340" y="293004"/>
                  </a:lnTo>
                  <a:lnTo>
                    <a:pt x="401651" y="250170"/>
                  </a:lnTo>
                  <a:lnTo>
                    <a:pt x="407026" y="203508"/>
                  </a:lnTo>
                  <a:lnTo>
                    <a:pt x="401651" y="156846"/>
                  </a:lnTo>
                  <a:lnTo>
                    <a:pt x="386340" y="114011"/>
                  </a:lnTo>
                  <a:lnTo>
                    <a:pt x="362316" y="76224"/>
                  </a:lnTo>
                  <a:lnTo>
                    <a:pt x="330799" y="44709"/>
                  </a:lnTo>
                  <a:lnTo>
                    <a:pt x="293011" y="20685"/>
                  </a:lnTo>
                  <a:lnTo>
                    <a:pt x="250173" y="5374"/>
                  </a:lnTo>
                  <a:lnTo>
                    <a:pt x="203508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55" name="object 155"/>
            <p:cNvPicPr/>
            <p:nvPr/>
          </p:nvPicPr>
          <p:blipFill>
            <a:blip r:embed="rId22" cstate="print"/>
            <a:stretch>
              <a:fillRect/>
            </a:stretch>
          </p:blipFill>
          <p:spPr>
            <a:xfrm>
              <a:off x="360878" y="15309763"/>
              <a:ext cx="259067" cy="312967"/>
            </a:xfrm>
            <a:prstGeom prst="rect">
              <a:avLst/>
            </a:prstGeom>
          </p:spPr>
        </p:pic>
        <p:sp>
          <p:nvSpPr>
            <p:cNvPr id="156" name="object 156"/>
            <p:cNvSpPr/>
            <p:nvPr/>
          </p:nvSpPr>
          <p:spPr>
            <a:xfrm>
              <a:off x="423543" y="15309763"/>
              <a:ext cx="140335" cy="240665"/>
            </a:xfrm>
            <a:custGeom>
              <a:avLst/>
              <a:gdLst/>
              <a:ahLst/>
              <a:cxnLst/>
              <a:rect l="l" t="t" r="r" b="b"/>
              <a:pathLst>
                <a:path w="140334" h="240665">
                  <a:moveTo>
                    <a:pt x="139900" y="170356"/>
                  </a:moveTo>
                  <a:lnTo>
                    <a:pt x="134403" y="127440"/>
                  </a:lnTo>
                  <a:lnTo>
                    <a:pt x="119412" y="70691"/>
                  </a:lnTo>
                  <a:lnTo>
                    <a:pt x="97178" y="21185"/>
                  </a:lnTo>
                  <a:lnTo>
                    <a:pt x="69950" y="0"/>
                  </a:lnTo>
                  <a:lnTo>
                    <a:pt x="42722" y="21185"/>
                  </a:lnTo>
                  <a:lnTo>
                    <a:pt x="20487" y="70691"/>
                  </a:lnTo>
                  <a:lnTo>
                    <a:pt x="5496" y="127440"/>
                  </a:lnTo>
                  <a:lnTo>
                    <a:pt x="0" y="170356"/>
                  </a:lnTo>
                  <a:lnTo>
                    <a:pt x="5496" y="197584"/>
                  </a:lnTo>
                  <a:lnTo>
                    <a:pt x="20487" y="219819"/>
                  </a:lnTo>
                  <a:lnTo>
                    <a:pt x="42722" y="234809"/>
                  </a:lnTo>
                  <a:lnTo>
                    <a:pt x="69950" y="240306"/>
                  </a:lnTo>
                  <a:lnTo>
                    <a:pt x="97178" y="234809"/>
                  </a:lnTo>
                  <a:lnTo>
                    <a:pt x="119412" y="219819"/>
                  </a:lnTo>
                  <a:lnTo>
                    <a:pt x="134403" y="197584"/>
                  </a:lnTo>
                  <a:lnTo>
                    <a:pt x="139900" y="170356"/>
                  </a:lnTo>
                  <a:close/>
                </a:path>
              </a:pathLst>
            </a:custGeom>
            <a:ln w="20263">
              <a:solidFill>
                <a:srgbClr val="EB745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7" name="object 157"/>
            <p:cNvSpPr/>
            <p:nvPr/>
          </p:nvSpPr>
          <p:spPr>
            <a:xfrm>
              <a:off x="493493" y="15445432"/>
              <a:ext cx="0" cy="177800"/>
            </a:xfrm>
            <a:custGeom>
              <a:avLst/>
              <a:gdLst/>
              <a:ahLst/>
              <a:cxnLst/>
              <a:rect l="l" t="t" r="r" b="b"/>
              <a:pathLst>
                <a:path h="177800">
                  <a:moveTo>
                    <a:pt x="0" y="0"/>
                  </a:moveTo>
                  <a:lnTo>
                    <a:pt x="0" y="177297"/>
                  </a:lnTo>
                </a:path>
              </a:pathLst>
            </a:custGeom>
            <a:solidFill>
              <a:srgbClr val="F6EDE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8" name="object 158"/>
            <p:cNvSpPr/>
            <p:nvPr/>
          </p:nvSpPr>
          <p:spPr>
            <a:xfrm>
              <a:off x="493493" y="15445432"/>
              <a:ext cx="0" cy="177800"/>
            </a:xfrm>
            <a:custGeom>
              <a:avLst/>
              <a:gdLst/>
              <a:ahLst/>
              <a:cxnLst/>
              <a:rect l="l" t="t" r="r" b="b"/>
              <a:pathLst>
                <a:path h="177800">
                  <a:moveTo>
                    <a:pt x="0" y="0"/>
                  </a:moveTo>
                  <a:lnTo>
                    <a:pt x="0" y="177297"/>
                  </a:lnTo>
                </a:path>
              </a:pathLst>
            </a:custGeom>
            <a:ln w="20263">
              <a:solidFill>
                <a:srgbClr val="EB745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9" name="object 159"/>
            <p:cNvSpPr/>
            <p:nvPr/>
          </p:nvSpPr>
          <p:spPr>
            <a:xfrm>
              <a:off x="347004" y="15605430"/>
              <a:ext cx="281305" cy="68580"/>
            </a:xfrm>
            <a:custGeom>
              <a:avLst/>
              <a:gdLst/>
              <a:ahLst/>
              <a:cxnLst/>
              <a:rect l="l" t="t" r="r" b="b"/>
              <a:pathLst>
                <a:path w="281305" h="68580">
                  <a:moveTo>
                    <a:pt x="280773" y="0"/>
                  </a:moveTo>
                  <a:lnTo>
                    <a:pt x="0" y="0"/>
                  </a:lnTo>
                  <a:lnTo>
                    <a:pt x="29636" y="39414"/>
                  </a:lnTo>
                  <a:lnTo>
                    <a:pt x="54000" y="59654"/>
                  </a:lnTo>
                  <a:lnTo>
                    <a:pt x="86125" y="67111"/>
                  </a:lnTo>
                  <a:lnTo>
                    <a:pt x="139049" y="68177"/>
                  </a:lnTo>
                  <a:lnTo>
                    <a:pt x="185688" y="62977"/>
                  </a:lnTo>
                  <a:lnTo>
                    <a:pt x="225724" y="48629"/>
                  </a:lnTo>
                  <a:lnTo>
                    <a:pt x="257854" y="27010"/>
                  </a:lnTo>
                  <a:lnTo>
                    <a:pt x="280773" y="0"/>
                  </a:lnTo>
                  <a:close/>
                </a:path>
              </a:pathLst>
            </a:custGeom>
            <a:solidFill>
              <a:srgbClr val="EB745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60" name="object 160"/>
          <p:cNvGrpSpPr/>
          <p:nvPr/>
        </p:nvGrpSpPr>
        <p:grpSpPr>
          <a:xfrm>
            <a:off x="1495039" y="15450373"/>
            <a:ext cx="97790" cy="34925"/>
            <a:chOff x="1495039" y="15450373"/>
            <a:chExt cx="97790" cy="34925"/>
          </a:xfrm>
        </p:grpSpPr>
        <p:sp>
          <p:nvSpPr>
            <p:cNvPr id="161" name="object 161"/>
            <p:cNvSpPr/>
            <p:nvPr/>
          </p:nvSpPr>
          <p:spPr>
            <a:xfrm>
              <a:off x="1495039" y="15467553"/>
              <a:ext cx="86360" cy="0"/>
            </a:xfrm>
            <a:custGeom>
              <a:avLst/>
              <a:gdLst/>
              <a:ahLst/>
              <a:cxnLst/>
              <a:rect l="l" t="t" r="r" b="b"/>
              <a:pathLst>
                <a:path w="86359">
                  <a:moveTo>
                    <a:pt x="0" y="0"/>
                  </a:moveTo>
                  <a:lnTo>
                    <a:pt x="86019" y="0"/>
                  </a:lnTo>
                </a:path>
              </a:pathLst>
            </a:custGeom>
            <a:ln w="10131">
              <a:solidFill>
                <a:srgbClr val="EB745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2" name="object 162"/>
            <p:cNvSpPr/>
            <p:nvPr/>
          </p:nvSpPr>
          <p:spPr>
            <a:xfrm>
              <a:off x="1560876" y="15450373"/>
              <a:ext cx="32384" cy="34925"/>
            </a:xfrm>
            <a:custGeom>
              <a:avLst/>
              <a:gdLst/>
              <a:ahLst/>
              <a:cxnLst/>
              <a:rect l="l" t="t" r="r" b="b"/>
              <a:pathLst>
                <a:path w="32384" h="34925">
                  <a:moveTo>
                    <a:pt x="14589" y="0"/>
                  </a:moveTo>
                  <a:lnTo>
                    <a:pt x="0" y="0"/>
                  </a:lnTo>
                  <a:lnTo>
                    <a:pt x="17183" y="17183"/>
                  </a:lnTo>
                  <a:lnTo>
                    <a:pt x="0" y="34357"/>
                  </a:lnTo>
                  <a:lnTo>
                    <a:pt x="14589" y="34357"/>
                  </a:lnTo>
                  <a:lnTo>
                    <a:pt x="31763" y="17183"/>
                  </a:lnTo>
                  <a:lnTo>
                    <a:pt x="14589" y="0"/>
                  </a:lnTo>
                  <a:close/>
                </a:path>
              </a:pathLst>
            </a:custGeom>
            <a:solidFill>
              <a:srgbClr val="EB745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63" name="object 163"/>
          <p:cNvSpPr txBox="1"/>
          <p:nvPr/>
        </p:nvSpPr>
        <p:spPr>
          <a:xfrm>
            <a:off x="801121" y="15160411"/>
            <a:ext cx="2581275" cy="373380"/>
          </a:xfrm>
          <a:prstGeom prst="rect">
            <a:avLst/>
          </a:prstGeom>
        </p:spPr>
        <p:txBody>
          <a:bodyPr vert="horz" wrap="square" lIns="0" tIns="3556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80"/>
              </a:spcBef>
            </a:pPr>
            <a:r>
              <a:rPr sz="1250" b="1" spc="100" dirty="0">
                <a:solidFill>
                  <a:srgbClr val="025051"/>
                </a:solidFill>
                <a:latin typeface="Montserrat"/>
                <a:cs typeface="Montserrat"/>
              </a:rPr>
              <a:t>FISIONOMÍA</a:t>
            </a:r>
            <a:endParaRPr sz="1250">
              <a:latin typeface="Montserrat"/>
              <a:cs typeface="Montserrat"/>
            </a:endParaRPr>
          </a:p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843915" algn="l"/>
              </a:tabLst>
            </a:pPr>
            <a:r>
              <a:rPr sz="800" spc="-10" dirty="0">
                <a:solidFill>
                  <a:srgbClr val="025051"/>
                </a:solidFill>
                <a:latin typeface="Montserrat"/>
                <a:cs typeface="Montserrat"/>
              </a:rPr>
              <a:t>Ecosistemas</a:t>
            </a:r>
            <a:r>
              <a:rPr sz="800" dirty="0">
                <a:solidFill>
                  <a:srgbClr val="025051"/>
                </a:solidFill>
                <a:latin typeface="Montserrat"/>
                <a:cs typeface="Montserrat"/>
              </a:rPr>
              <a:t>	Bosques</a:t>
            </a:r>
            <a:r>
              <a:rPr sz="800" spc="1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800" dirty="0">
                <a:solidFill>
                  <a:srgbClr val="025051"/>
                </a:solidFill>
                <a:latin typeface="Montserrat"/>
                <a:cs typeface="Montserrat"/>
              </a:rPr>
              <a:t>Altos</a:t>
            </a:r>
            <a:r>
              <a:rPr sz="800" spc="1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800" dirty="0">
                <a:solidFill>
                  <a:srgbClr val="025051"/>
                </a:solidFill>
                <a:latin typeface="Montserrat"/>
                <a:cs typeface="Montserrat"/>
              </a:rPr>
              <a:t>Densos</a:t>
            </a:r>
            <a:r>
              <a:rPr sz="800" spc="1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800" dirty="0">
                <a:solidFill>
                  <a:srgbClr val="025051"/>
                </a:solidFill>
                <a:latin typeface="Montserrat"/>
                <a:cs typeface="Montserrat"/>
              </a:rPr>
              <a:t>y</a:t>
            </a:r>
            <a:r>
              <a:rPr sz="800" spc="1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800" spc="-10" dirty="0">
                <a:solidFill>
                  <a:srgbClr val="025051"/>
                </a:solidFill>
                <a:latin typeface="Montserrat"/>
                <a:cs typeface="Montserrat"/>
              </a:rPr>
              <a:t>pantanos</a:t>
            </a:r>
            <a:endParaRPr sz="800">
              <a:latin typeface="Montserrat"/>
              <a:cs typeface="Montserrat"/>
            </a:endParaRPr>
          </a:p>
        </p:txBody>
      </p:sp>
      <p:sp>
        <p:nvSpPr>
          <p:cNvPr id="164" name="object 164"/>
          <p:cNvSpPr txBox="1"/>
          <p:nvPr/>
        </p:nvSpPr>
        <p:spPr>
          <a:xfrm>
            <a:off x="1341777" y="15577551"/>
            <a:ext cx="1769745" cy="51180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sz="800" spc="-10" dirty="0">
                <a:solidFill>
                  <a:srgbClr val="025051"/>
                </a:solidFill>
                <a:latin typeface="Montserrat"/>
                <a:cs typeface="Montserrat"/>
              </a:rPr>
              <a:t>Terrazas</a:t>
            </a:r>
            <a:r>
              <a:rPr sz="800" dirty="0">
                <a:solidFill>
                  <a:srgbClr val="025051"/>
                </a:solidFill>
                <a:latin typeface="Montserrat"/>
                <a:cs typeface="Montserrat"/>
              </a:rPr>
              <a:t> Antiguas de</a:t>
            </a:r>
            <a:r>
              <a:rPr sz="800" spc="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800" dirty="0">
                <a:solidFill>
                  <a:srgbClr val="025051"/>
                </a:solidFill>
                <a:latin typeface="Montserrat"/>
                <a:cs typeface="Montserrat"/>
              </a:rPr>
              <a:t>grandes </a:t>
            </a:r>
            <a:r>
              <a:rPr sz="800" spc="-20" dirty="0">
                <a:solidFill>
                  <a:srgbClr val="025051"/>
                </a:solidFill>
                <a:latin typeface="Montserrat"/>
                <a:cs typeface="Montserrat"/>
              </a:rPr>
              <a:t>ríos,</a:t>
            </a:r>
            <a:r>
              <a:rPr sz="800" dirty="0">
                <a:solidFill>
                  <a:srgbClr val="025051"/>
                </a:solidFill>
                <a:latin typeface="Montserrat"/>
                <a:cs typeface="Montserrat"/>
              </a:rPr>
              <a:t> Colinas</a:t>
            </a:r>
            <a:r>
              <a:rPr sz="800" spc="1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800" dirty="0">
                <a:solidFill>
                  <a:srgbClr val="025051"/>
                </a:solidFill>
                <a:latin typeface="Montserrat"/>
                <a:cs typeface="Montserrat"/>
              </a:rPr>
              <a:t>y</a:t>
            </a:r>
            <a:r>
              <a:rPr sz="800" spc="2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800" dirty="0">
                <a:solidFill>
                  <a:srgbClr val="025051"/>
                </a:solidFill>
                <a:latin typeface="Montserrat"/>
                <a:cs typeface="Montserrat"/>
              </a:rPr>
              <a:t>montañas</a:t>
            </a:r>
            <a:r>
              <a:rPr sz="800" spc="1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800" dirty="0">
                <a:solidFill>
                  <a:srgbClr val="025051"/>
                </a:solidFill>
                <a:latin typeface="Montserrat"/>
                <a:cs typeface="Montserrat"/>
              </a:rPr>
              <a:t>sub-</a:t>
            </a:r>
            <a:r>
              <a:rPr sz="800" spc="-10" dirty="0">
                <a:solidFill>
                  <a:srgbClr val="025051"/>
                </a:solidFill>
                <a:latin typeface="Montserrat"/>
                <a:cs typeface="Montserrat"/>
              </a:rPr>
              <a:t>andinas </a:t>
            </a:r>
            <a:r>
              <a:rPr sz="800" dirty="0">
                <a:solidFill>
                  <a:srgbClr val="025051"/>
                </a:solidFill>
                <a:latin typeface="Montserrat"/>
                <a:cs typeface="Montserrat"/>
              </a:rPr>
              <a:t>húmedas</a:t>
            </a:r>
            <a:r>
              <a:rPr sz="800" spc="-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800" dirty="0">
                <a:solidFill>
                  <a:srgbClr val="025051"/>
                </a:solidFill>
                <a:latin typeface="Montserrat"/>
                <a:cs typeface="Montserrat"/>
              </a:rPr>
              <a:t>y</a:t>
            </a:r>
            <a:r>
              <a:rPr sz="800" spc="-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800" dirty="0">
                <a:solidFill>
                  <a:srgbClr val="025051"/>
                </a:solidFill>
                <a:latin typeface="Montserrat"/>
                <a:cs typeface="Montserrat"/>
              </a:rPr>
              <a:t>Llanuras</a:t>
            </a:r>
            <a:r>
              <a:rPr sz="800" spc="-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800" dirty="0">
                <a:solidFill>
                  <a:srgbClr val="025051"/>
                </a:solidFill>
                <a:latin typeface="Montserrat"/>
                <a:cs typeface="Montserrat"/>
              </a:rPr>
              <a:t>aluviales </a:t>
            </a:r>
            <a:r>
              <a:rPr sz="800" spc="-25" dirty="0">
                <a:solidFill>
                  <a:srgbClr val="025051"/>
                </a:solidFill>
                <a:latin typeface="Montserrat"/>
                <a:cs typeface="Montserrat"/>
              </a:rPr>
              <a:t>de</a:t>
            </a:r>
            <a:r>
              <a:rPr sz="800" dirty="0">
                <a:solidFill>
                  <a:srgbClr val="025051"/>
                </a:solidFill>
                <a:latin typeface="Montserrat"/>
                <a:cs typeface="Montserrat"/>
              </a:rPr>
              <a:t> desborde de</a:t>
            </a:r>
            <a:r>
              <a:rPr sz="800" spc="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800" dirty="0">
                <a:solidFill>
                  <a:srgbClr val="025051"/>
                </a:solidFill>
                <a:latin typeface="Montserrat"/>
                <a:cs typeface="Montserrat"/>
              </a:rPr>
              <a:t>ríos</a:t>
            </a:r>
            <a:r>
              <a:rPr sz="800" spc="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800" spc="-10" dirty="0">
                <a:solidFill>
                  <a:srgbClr val="025051"/>
                </a:solidFill>
                <a:latin typeface="Montserrat"/>
                <a:cs typeface="Montserrat"/>
              </a:rPr>
              <a:t>andinos</a:t>
            </a:r>
            <a:endParaRPr sz="800">
              <a:latin typeface="Montserrat"/>
              <a:cs typeface="Montserrat"/>
            </a:endParaRPr>
          </a:p>
        </p:txBody>
      </p:sp>
      <p:sp>
        <p:nvSpPr>
          <p:cNvPr id="165" name="object 165"/>
          <p:cNvSpPr txBox="1"/>
          <p:nvPr/>
        </p:nvSpPr>
        <p:spPr>
          <a:xfrm>
            <a:off x="801177" y="15585656"/>
            <a:ext cx="386080" cy="1473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800" spc="-10" dirty="0">
                <a:solidFill>
                  <a:srgbClr val="025051"/>
                </a:solidFill>
                <a:latin typeface="Montserrat"/>
                <a:cs typeface="Montserrat"/>
              </a:rPr>
              <a:t>Paisaje</a:t>
            </a:r>
            <a:endParaRPr sz="800">
              <a:latin typeface="Montserrat"/>
              <a:cs typeface="Montserrat"/>
            </a:endParaRPr>
          </a:p>
        </p:txBody>
      </p:sp>
      <p:grpSp>
        <p:nvGrpSpPr>
          <p:cNvPr id="166" name="object 166"/>
          <p:cNvGrpSpPr/>
          <p:nvPr/>
        </p:nvGrpSpPr>
        <p:grpSpPr>
          <a:xfrm>
            <a:off x="1212021" y="15646679"/>
            <a:ext cx="97790" cy="34925"/>
            <a:chOff x="1212021" y="15646679"/>
            <a:chExt cx="97790" cy="34925"/>
          </a:xfrm>
        </p:grpSpPr>
        <p:sp>
          <p:nvSpPr>
            <p:cNvPr id="167" name="object 167"/>
            <p:cNvSpPr/>
            <p:nvPr/>
          </p:nvSpPr>
          <p:spPr>
            <a:xfrm>
              <a:off x="1212021" y="15663859"/>
              <a:ext cx="86360" cy="0"/>
            </a:xfrm>
            <a:custGeom>
              <a:avLst/>
              <a:gdLst/>
              <a:ahLst/>
              <a:cxnLst/>
              <a:rect l="l" t="t" r="r" b="b"/>
              <a:pathLst>
                <a:path w="86359">
                  <a:moveTo>
                    <a:pt x="0" y="0"/>
                  </a:moveTo>
                  <a:lnTo>
                    <a:pt x="86019" y="0"/>
                  </a:lnTo>
                </a:path>
              </a:pathLst>
            </a:custGeom>
            <a:ln w="10131">
              <a:solidFill>
                <a:srgbClr val="EB745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8" name="object 168"/>
            <p:cNvSpPr/>
            <p:nvPr/>
          </p:nvSpPr>
          <p:spPr>
            <a:xfrm>
              <a:off x="1277857" y="15646679"/>
              <a:ext cx="32384" cy="34925"/>
            </a:xfrm>
            <a:custGeom>
              <a:avLst/>
              <a:gdLst/>
              <a:ahLst/>
              <a:cxnLst/>
              <a:rect l="l" t="t" r="r" b="b"/>
              <a:pathLst>
                <a:path w="32384" h="34925">
                  <a:moveTo>
                    <a:pt x="14589" y="0"/>
                  </a:moveTo>
                  <a:lnTo>
                    <a:pt x="0" y="0"/>
                  </a:lnTo>
                  <a:lnTo>
                    <a:pt x="17183" y="17183"/>
                  </a:lnTo>
                  <a:lnTo>
                    <a:pt x="0" y="34357"/>
                  </a:lnTo>
                  <a:lnTo>
                    <a:pt x="14589" y="34357"/>
                  </a:lnTo>
                  <a:lnTo>
                    <a:pt x="31763" y="17183"/>
                  </a:lnTo>
                  <a:lnTo>
                    <a:pt x="14589" y="0"/>
                  </a:lnTo>
                  <a:close/>
                </a:path>
              </a:pathLst>
            </a:custGeom>
            <a:solidFill>
              <a:srgbClr val="EB745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69" name="object 169"/>
          <p:cNvSpPr txBox="1"/>
          <p:nvPr/>
        </p:nvSpPr>
        <p:spPr>
          <a:xfrm>
            <a:off x="5715923" y="12827122"/>
            <a:ext cx="896619" cy="533400"/>
          </a:xfrm>
          <a:prstGeom prst="rect">
            <a:avLst/>
          </a:prstGeom>
        </p:spPr>
        <p:txBody>
          <a:bodyPr vert="horz" wrap="square" lIns="0" tIns="1314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35"/>
              </a:spcBef>
            </a:pPr>
            <a:r>
              <a:rPr sz="1600" b="1" spc="-10" dirty="0">
                <a:solidFill>
                  <a:srgbClr val="223658"/>
                </a:solidFill>
                <a:latin typeface="Montserrat"/>
                <a:cs typeface="Montserrat"/>
              </a:rPr>
              <a:t>57,54</a:t>
            </a:r>
            <a:r>
              <a:rPr sz="1200" b="1" spc="-10" dirty="0">
                <a:solidFill>
                  <a:srgbClr val="223658"/>
                </a:solidFill>
                <a:latin typeface="Montserrat"/>
                <a:cs typeface="Montserrat"/>
              </a:rPr>
              <a:t>%</a:t>
            </a:r>
            <a:endParaRPr sz="1200">
              <a:latin typeface="Montserrat"/>
              <a:cs typeface="Montserrat"/>
            </a:endParaRPr>
          </a:p>
          <a:p>
            <a:pPr marL="26034">
              <a:lnSpc>
                <a:spcPct val="100000"/>
              </a:lnSpc>
              <a:spcBef>
                <a:spcPts val="415"/>
              </a:spcBef>
            </a:pPr>
            <a:r>
              <a:rPr sz="600" b="1" spc="-10" dirty="0">
                <a:solidFill>
                  <a:srgbClr val="223658"/>
                </a:solidFill>
                <a:latin typeface="Montserrat"/>
                <a:cs typeface="Montserrat"/>
              </a:rPr>
              <a:t>COMPLEMENTARIAS</a:t>
            </a:r>
            <a:endParaRPr sz="600">
              <a:latin typeface="Montserrat"/>
              <a:cs typeface="Montserrat"/>
            </a:endParaRPr>
          </a:p>
        </p:txBody>
      </p:sp>
      <p:sp>
        <p:nvSpPr>
          <p:cNvPr id="170" name="object 170"/>
          <p:cNvSpPr txBox="1"/>
          <p:nvPr/>
        </p:nvSpPr>
        <p:spPr>
          <a:xfrm>
            <a:off x="5715923" y="13854779"/>
            <a:ext cx="725805" cy="4267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spc="-10" dirty="0">
                <a:solidFill>
                  <a:srgbClr val="223658"/>
                </a:solidFill>
                <a:latin typeface="Montserrat"/>
                <a:cs typeface="Montserrat"/>
              </a:rPr>
              <a:t>26,86</a:t>
            </a:r>
            <a:r>
              <a:rPr sz="1200" b="1" spc="-10" dirty="0">
                <a:solidFill>
                  <a:srgbClr val="223658"/>
                </a:solidFill>
                <a:latin typeface="Montserrat"/>
                <a:cs typeface="Montserrat"/>
              </a:rPr>
              <a:t>%</a:t>
            </a:r>
            <a:endParaRPr sz="1200">
              <a:latin typeface="Montserrat"/>
              <a:cs typeface="Montserrat"/>
            </a:endParaRPr>
          </a:p>
          <a:p>
            <a:pPr marL="12700">
              <a:lnSpc>
                <a:spcPct val="100000"/>
              </a:lnSpc>
              <a:spcBef>
                <a:spcPts val="515"/>
              </a:spcBef>
            </a:pPr>
            <a:r>
              <a:rPr sz="600" b="1" spc="-10" dirty="0">
                <a:solidFill>
                  <a:srgbClr val="223658"/>
                </a:solidFill>
                <a:latin typeface="Montserrat"/>
                <a:cs typeface="Montserrat"/>
              </a:rPr>
              <a:t>RESTAURACIÓN</a:t>
            </a:r>
            <a:endParaRPr sz="600">
              <a:latin typeface="Montserrat"/>
              <a:cs typeface="Montserrat"/>
            </a:endParaRPr>
          </a:p>
        </p:txBody>
      </p:sp>
      <p:sp>
        <p:nvSpPr>
          <p:cNvPr id="171" name="object 171"/>
          <p:cNvSpPr txBox="1"/>
          <p:nvPr/>
        </p:nvSpPr>
        <p:spPr>
          <a:xfrm>
            <a:off x="5715923" y="14760689"/>
            <a:ext cx="682625" cy="26860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spc="-10" dirty="0">
                <a:solidFill>
                  <a:srgbClr val="223658"/>
                </a:solidFill>
                <a:latin typeface="Montserrat"/>
                <a:cs typeface="Montserrat"/>
              </a:rPr>
              <a:t>10,77</a:t>
            </a:r>
            <a:r>
              <a:rPr sz="1200" b="1" spc="-10" dirty="0">
                <a:solidFill>
                  <a:srgbClr val="223658"/>
                </a:solidFill>
                <a:latin typeface="Montserrat"/>
                <a:cs typeface="Montserrat"/>
              </a:rPr>
              <a:t>%</a:t>
            </a:r>
            <a:endParaRPr sz="1200">
              <a:latin typeface="Montserrat"/>
              <a:cs typeface="Montserrat"/>
            </a:endParaRPr>
          </a:p>
        </p:txBody>
      </p:sp>
      <p:sp>
        <p:nvSpPr>
          <p:cNvPr id="172" name="object 172"/>
          <p:cNvSpPr txBox="1"/>
          <p:nvPr/>
        </p:nvSpPr>
        <p:spPr>
          <a:xfrm>
            <a:off x="5729795" y="15051681"/>
            <a:ext cx="847725" cy="123189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600" b="1" spc="-10" dirty="0">
                <a:solidFill>
                  <a:srgbClr val="223658"/>
                </a:solidFill>
                <a:latin typeface="Montserrat"/>
                <a:cs typeface="Montserrat"/>
              </a:rPr>
              <a:t>INFRAESTRUCTURA</a:t>
            </a:r>
            <a:endParaRPr sz="600">
              <a:latin typeface="Montserrat"/>
              <a:cs typeface="Montserrat"/>
            </a:endParaRPr>
          </a:p>
        </p:txBody>
      </p:sp>
      <p:sp>
        <p:nvSpPr>
          <p:cNvPr id="173" name="object 173"/>
          <p:cNvSpPr txBox="1"/>
          <p:nvPr/>
        </p:nvSpPr>
        <p:spPr>
          <a:xfrm>
            <a:off x="3799166" y="15269226"/>
            <a:ext cx="764540" cy="533400"/>
          </a:xfrm>
          <a:prstGeom prst="rect">
            <a:avLst/>
          </a:prstGeom>
        </p:spPr>
        <p:txBody>
          <a:bodyPr vert="horz" wrap="square" lIns="0" tIns="1314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35"/>
              </a:spcBef>
            </a:pPr>
            <a:r>
              <a:rPr sz="1600" b="1" spc="-10" dirty="0">
                <a:solidFill>
                  <a:srgbClr val="223658"/>
                </a:solidFill>
                <a:latin typeface="Montserrat"/>
                <a:cs typeface="Montserrat"/>
              </a:rPr>
              <a:t>0,05</a:t>
            </a:r>
            <a:r>
              <a:rPr sz="1200" b="1" spc="-10" dirty="0">
                <a:solidFill>
                  <a:srgbClr val="223658"/>
                </a:solidFill>
                <a:latin typeface="Montserrat"/>
                <a:cs typeface="Montserrat"/>
              </a:rPr>
              <a:t>%</a:t>
            </a:r>
            <a:endParaRPr sz="1200">
              <a:latin typeface="Montserrat"/>
              <a:cs typeface="Montserrat"/>
            </a:endParaRPr>
          </a:p>
          <a:p>
            <a:pPr marL="26034">
              <a:lnSpc>
                <a:spcPct val="100000"/>
              </a:lnSpc>
              <a:spcBef>
                <a:spcPts val="415"/>
              </a:spcBef>
            </a:pPr>
            <a:r>
              <a:rPr sz="600" b="1" dirty="0">
                <a:solidFill>
                  <a:srgbClr val="223658"/>
                </a:solidFill>
                <a:latin typeface="Montserrat"/>
                <a:cs typeface="Montserrat"/>
              </a:rPr>
              <a:t>USO</a:t>
            </a:r>
            <a:r>
              <a:rPr sz="600" b="1" spc="35" dirty="0">
                <a:solidFill>
                  <a:srgbClr val="223658"/>
                </a:solidFill>
                <a:latin typeface="Montserrat"/>
                <a:cs typeface="Montserrat"/>
              </a:rPr>
              <a:t> </a:t>
            </a:r>
            <a:r>
              <a:rPr sz="600" b="1" spc="-10" dirty="0">
                <a:solidFill>
                  <a:srgbClr val="223658"/>
                </a:solidFill>
                <a:latin typeface="Montserrat"/>
                <a:cs typeface="Montserrat"/>
              </a:rPr>
              <a:t>SOSTENIBLE</a:t>
            </a:r>
            <a:endParaRPr sz="600">
              <a:latin typeface="Montserrat"/>
              <a:cs typeface="Montserrat"/>
            </a:endParaRPr>
          </a:p>
        </p:txBody>
      </p:sp>
      <p:sp>
        <p:nvSpPr>
          <p:cNvPr id="174" name="object 174"/>
          <p:cNvSpPr txBox="1"/>
          <p:nvPr/>
        </p:nvSpPr>
        <p:spPr>
          <a:xfrm>
            <a:off x="4777051" y="15268446"/>
            <a:ext cx="958215" cy="631825"/>
          </a:xfrm>
          <a:prstGeom prst="rect">
            <a:avLst/>
          </a:prstGeom>
        </p:spPr>
        <p:txBody>
          <a:bodyPr vert="horz" wrap="square" lIns="0" tIns="13208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40"/>
              </a:spcBef>
            </a:pPr>
            <a:r>
              <a:rPr sz="1600" b="1" spc="-10" dirty="0">
                <a:solidFill>
                  <a:srgbClr val="223658"/>
                </a:solidFill>
                <a:latin typeface="Montserrat"/>
                <a:cs typeface="Montserrat"/>
              </a:rPr>
              <a:t>4,78</a:t>
            </a:r>
            <a:r>
              <a:rPr sz="1200" b="1" spc="-10" dirty="0">
                <a:solidFill>
                  <a:srgbClr val="223658"/>
                </a:solidFill>
                <a:latin typeface="Montserrat"/>
                <a:cs typeface="Montserrat"/>
              </a:rPr>
              <a:t>%</a:t>
            </a:r>
            <a:endParaRPr sz="1200">
              <a:latin typeface="Montserrat"/>
              <a:cs typeface="Montserrat"/>
            </a:endParaRPr>
          </a:p>
          <a:p>
            <a:pPr marL="26034" marR="5080">
              <a:lnSpc>
                <a:spcPct val="106400"/>
              </a:lnSpc>
              <a:spcBef>
                <a:spcPts val="370"/>
              </a:spcBef>
            </a:pPr>
            <a:r>
              <a:rPr sz="600" b="1" dirty="0">
                <a:solidFill>
                  <a:srgbClr val="223658"/>
                </a:solidFill>
                <a:latin typeface="Montserrat"/>
                <a:cs typeface="Montserrat"/>
              </a:rPr>
              <a:t>ÁREAS</a:t>
            </a:r>
            <a:r>
              <a:rPr sz="600" b="1" spc="75" dirty="0">
                <a:solidFill>
                  <a:srgbClr val="223658"/>
                </a:solidFill>
                <a:latin typeface="Montserrat"/>
                <a:cs typeface="Montserrat"/>
              </a:rPr>
              <a:t> </a:t>
            </a:r>
            <a:r>
              <a:rPr sz="600" b="1" spc="-10" dirty="0">
                <a:solidFill>
                  <a:srgbClr val="223658"/>
                </a:solidFill>
                <a:latin typeface="Montserrat"/>
                <a:cs typeface="Montserrat"/>
              </a:rPr>
              <a:t>PRODUCTIVAS</a:t>
            </a:r>
            <a:r>
              <a:rPr sz="600" b="1" spc="500" dirty="0">
                <a:solidFill>
                  <a:srgbClr val="223658"/>
                </a:solidFill>
                <a:latin typeface="Montserrat"/>
                <a:cs typeface="Montserrat"/>
              </a:rPr>
              <a:t> </a:t>
            </a:r>
            <a:r>
              <a:rPr sz="600" b="1" spc="-10" dirty="0">
                <a:solidFill>
                  <a:srgbClr val="223658"/>
                </a:solidFill>
                <a:latin typeface="Montserrat"/>
                <a:cs typeface="Montserrat"/>
              </a:rPr>
              <a:t>SOSTENIBLES</a:t>
            </a:r>
            <a:endParaRPr sz="600">
              <a:latin typeface="Montserrat"/>
              <a:cs typeface="Montserrat"/>
            </a:endParaRPr>
          </a:p>
        </p:txBody>
      </p:sp>
      <p:grpSp>
        <p:nvGrpSpPr>
          <p:cNvPr id="175" name="object 175"/>
          <p:cNvGrpSpPr/>
          <p:nvPr/>
        </p:nvGrpSpPr>
        <p:grpSpPr>
          <a:xfrm>
            <a:off x="12171211" y="14523411"/>
            <a:ext cx="407670" cy="407670"/>
            <a:chOff x="12171211" y="14523411"/>
            <a:chExt cx="407670" cy="407670"/>
          </a:xfrm>
        </p:grpSpPr>
        <p:sp>
          <p:nvSpPr>
            <p:cNvPr id="176" name="object 176"/>
            <p:cNvSpPr/>
            <p:nvPr/>
          </p:nvSpPr>
          <p:spPr>
            <a:xfrm>
              <a:off x="12171211" y="14523411"/>
              <a:ext cx="407670" cy="407670"/>
            </a:xfrm>
            <a:custGeom>
              <a:avLst/>
              <a:gdLst/>
              <a:ahLst/>
              <a:cxnLst/>
              <a:rect l="l" t="t" r="r" b="b"/>
              <a:pathLst>
                <a:path w="407670" h="407669">
                  <a:moveTo>
                    <a:pt x="203781" y="0"/>
                  </a:moveTo>
                  <a:lnTo>
                    <a:pt x="157056" y="5382"/>
                  </a:lnTo>
                  <a:lnTo>
                    <a:pt x="114164" y="20712"/>
                  </a:lnTo>
                  <a:lnTo>
                    <a:pt x="76327" y="44768"/>
                  </a:lnTo>
                  <a:lnTo>
                    <a:pt x="44768" y="76327"/>
                  </a:lnTo>
                  <a:lnTo>
                    <a:pt x="20712" y="114164"/>
                  </a:lnTo>
                  <a:lnTo>
                    <a:pt x="5382" y="157056"/>
                  </a:lnTo>
                  <a:lnTo>
                    <a:pt x="0" y="203781"/>
                  </a:lnTo>
                  <a:lnTo>
                    <a:pt x="5382" y="250506"/>
                  </a:lnTo>
                  <a:lnTo>
                    <a:pt x="20712" y="293399"/>
                  </a:lnTo>
                  <a:lnTo>
                    <a:pt x="44768" y="331236"/>
                  </a:lnTo>
                  <a:lnTo>
                    <a:pt x="76327" y="362794"/>
                  </a:lnTo>
                  <a:lnTo>
                    <a:pt x="114164" y="386850"/>
                  </a:lnTo>
                  <a:lnTo>
                    <a:pt x="157056" y="402181"/>
                  </a:lnTo>
                  <a:lnTo>
                    <a:pt x="203781" y="407563"/>
                  </a:lnTo>
                  <a:lnTo>
                    <a:pt x="250506" y="402181"/>
                  </a:lnTo>
                  <a:lnTo>
                    <a:pt x="293399" y="386850"/>
                  </a:lnTo>
                  <a:lnTo>
                    <a:pt x="331236" y="362794"/>
                  </a:lnTo>
                  <a:lnTo>
                    <a:pt x="362794" y="331236"/>
                  </a:lnTo>
                  <a:lnTo>
                    <a:pt x="386850" y="293399"/>
                  </a:lnTo>
                  <a:lnTo>
                    <a:pt x="402181" y="250506"/>
                  </a:lnTo>
                  <a:lnTo>
                    <a:pt x="407563" y="203781"/>
                  </a:lnTo>
                  <a:lnTo>
                    <a:pt x="402181" y="157056"/>
                  </a:lnTo>
                  <a:lnTo>
                    <a:pt x="386850" y="114164"/>
                  </a:lnTo>
                  <a:lnTo>
                    <a:pt x="362794" y="76327"/>
                  </a:lnTo>
                  <a:lnTo>
                    <a:pt x="331236" y="44768"/>
                  </a:lnTo>
                  <a:lnTo>
                    <a:pt x="293399" y="20712"/>
                  </a:lnTo>
                  <a:lnTo>
                    <a:pt x="250506" y="5382"/>
                  </a:lnTo>
                  <a:lnTo>
                    <a:pt x="203781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77" name="object 177"/>
            <p:cNvPicPr/>
            <p:nvPr/>
          </p:nvPicPr>
          <p:blipFill>
            <a:blip r:embed="rId23" cstate="print"/>
            <a:stretch>
              <a:fillRect/>
            </a:stretch>
          </p:blipFill>
          <p:spPr>
            <a:xfrm>
              <a:off x="12239428" y="14569363"/>
              <a:ext cx="274766" cy="262363"/>
            </a:xfrm>
            <a:prstGeom prst="rect">
              <a:avLst/>
            </a:prstGeom>
          </p:spPr>
        </p:pic>
      </p:grpSp>
      <p:sp>
        <p:nvSpPr>
          <p:cNvPr id="178" name="object 178"/>
          <p:cNvSpPr/>
          <p:nvPr/>
        </p:nvSpPr>
        <p:spPr>
          <a:xfrm>
            <a:off x="10800599" y="17530812"/>
            <a:ext cx="1149350" cy="563245"/>
          </a:xfrm>
          <a:custGeom>
            <a:avLst/>
            <a:gdLst/>
            <a:ahLst/>
            <a:cxnLst/>
            <a:rect l="l" t="t" r="r" b="b"/>
            <a:pathLst>
              <a:path w="1149350" h="563244">
                <a:moveTo>
                  <a:pt x="1098534" y="0"/>
                </a:moveTo>
                <a:lnTo>
                  <a:pt x="50284" y="0"/>
                </a:lnTo>
                <a:lnTo>
                  <a:pt x="30711" y="3953"/>
                </a:lnTo>
                <a:lnTo>
                  <a:pt x="14727" y="14732"/>
                </a:lnTo>
                <a:lnTo>
                  <a:pt x="3951" y="30719"/>
                </a:lnTo>
                <a:lnTo>
                  <a:pt x="0" y="50294"/>
                </a:lnTo>
                <a:lnTo>
                  <a:pt x="0" y="512377"/>
                </a:lnTo>
                <a:lnTo>
                  <a:pt x="3951" y="531950"/>
                </a:lnTo>
                <a:lnTo>
                  <a:pt x="14727" y="547933"/>
                </a:lnTo>
                <a:lnTo>
                  <a:pt x="30711" y="558709"/>
                </a:lnTo>
                <a:lnTo>
                  <a:pt x="50284" y="562661"/>
                </a:lnTo>
                <a:lnTo>
                  <a:pt x="1098534" y="562661"/>
                </a:lnTo>
                <a:lnTo>
                  <a:pt x="1118107" y="558709"/>
                </a:lnTo>
                <a:lnTo>
                  <a:pt x="1134090" y="547933"/>
                </a:lnTo>
                <a:lnTo>
                  <a:pt x="1144867" y="531950"/>
                </a:lnTo>
                <a:lnTo>
                  <a:pt x="1148818" y="512377"/>
                </a:lnTo>
                <a:lnTo>
                  <a:pt x="1148818" y="50294"/>
                </a:lnTo>
                <a:lnTo>
                  <a:pt x="1144867" y="30719"/>
                </a:lnTo>
                <a:lnTo>
                  <a:pt x="1134090" y="14732"/>
                </a:lnTo>
                <a:lnTo>
                  <a:pt x="1118107" y="3953"/>
                </a:lnTo>
                <a:lnTo>
                  <a:pt x="109853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9" name="object 179"/>
          <p:cNvSpPr txBox="1"/>
          <p:nvPr/>
        </p:nvSpPr>
        <p:spPr>
          <a:xfrm>
            <a:off x="10994548" y="17822194"/>
            <a:ext cx="704850" cy="18161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000" spc="-10" dirty="0">
                <a:solidFill>
                  <a:srgbClr val="025051"/>
                </a:solidFill>
                <a:latin typeface="Montserrat"/>
                <a:cs typeface="Montserrat"/>
              </a:rPr>
              <a:t>habitantes</a:t>
            </a:r>
            <a:endParaRPr sz="1000">
              <a:latin typeface="Montserrat"/>
              <a:cs typeface="Montserrat"/>
            </a:endParaRPr>
          </a:p>
        </p:txBody>
      </p:sp>
      <p:sp>
        <p:nvSpPr>
          <p:cNvPr id="180" name="object 180"/>
          <p:cNvSpPr txBox="1"/>
          <p:nvPr/>
        </p:nvSpPr>
        <p:spPr>
          <a:xfrm>
            <a:off x="10897859" y="17543374"/>
            <a:ext cx="924560" cy="3378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050" b="1" dirty="0">
                <a:solidFill>
                  <a:srgbClr val="223658"/>
                </a:solidFill>
                <a:latin typeface="Montserrat"/>
                <a:cs typeface="Montserrat"/>
              </a:rPr>
              <a:t>38</a:t>
            </a:r>
            <a:r>
              <a:rPr sz="2050" b="1" spc="5" dirty="0">
                <a:solidFill>
                  <a:srgbClr val="223658"/>
                </a:solidFill>
                <a:latin typeface="Montserrat"/>
                <a:cs typeface="Montserrat"/>
              </a:rPr>
              <a:t> </a:t>
            </a:r>
            <a:r>
              <a:rPr sz="2050" b="1" spc="-25" dirty="0">
                <a:solidFill>
                  <a:srgbClr val="223658"/>
                </a:solidFill>
                <a:latin typeface="Montserrat"/>
                <a:cs typeface="Montserrat"/>
              </a:rPr>
              <a:t>828</a:t>
            </a:r>
            <a:endParaRPr sz="2050">
              <a:latin typeface="Montserrat"/>
              <a:cs typeface="Montserrat"/>
            </a:endParaRPr>
          </a:p>
        </p:txBody>
      </p:sp>
      <p:grpSp>
        <p:nvGrpSpPr>
          <p:cNvPr id="181" name="object 181"/>
          <p:cNvGrpSpPr/>
          <p:nvPr/>
        </p:nvGrpSpPr>
        <p:grpSpPr>
          <a:xfrm>
            <a:off x="9411034" y="17437901"/>
            <a:ext cx="825500" cy="825500"/>
            <a:chOff x="9411034" y="17437901"/>
            <a:chExt cx="825500" cy="825500"/>
          </a:xfrm>
        </p:grpSpPr>
        <p:sp>
          <p:nvSpPr>
            <p:cNvPr id="182" name="object 182"/>
            <p:cNvSpPr/>
            <p:nvPr/>
          </p:nvSpPr>
          <p:spPr>
            <a:xfrm>
              <a:off x="9416114" y="17442981"/>
              <a:ext cx="815340" cy="815340"/>
            </a:xfrm>
            <a:custGeom>
              <a:avLst/>
              <a:gdLst/>
              <a:ahLst/>
              <a:cxnLst/>
              <a:rect l="l" t="t" r="r" b="b"/>
              <a:pathLst>
                <a:path w="815340" h="815340">
                  <a:moveTo>
                    <a:pt x="407472" y="0"/>
                  </a:moveTo>
                  <a:lnTo>
                    <a:pt x="359952" y="2741"/>
                  </a:lnTo>
                  <a:lnTo>
                    <a:pt x="314043" y="10761"/>
                  </a:lnTo>
                  <a:lnTo>
                    <a:pt x="270049" y="23755"/>
                  </a:lnTo>
                  <a:lnTo>
                    <a:pt x="228277" y="41416"/>
                  </a:lnTo>
                  <a:lnTo>
                    <a:pt x="189032" y="63439"/>
                  </a:lnTo>
                  <a:lnTo>
                    <a:pt x="152620" y="89517"/>
                  </a:lnTo>
                  <a:lnTo>
                    <a:pt x="119346" y="119346"/>
                  </a:lnTo>
                  <a:lnTo>
                    <a:pt x="89517" y="152620"/>
                  </a:lnTo>
                  <a:lnTo>
                    <a:pt x="63439" y="189032"/>
                  </a:lnTo>
                  <a:lnTo>
                    <a:pt x="41416" y="228277"/>
                  </a:lnTo>
                  <a:lnTo>
                    <a:pt x="23755" y="270049"/>
                  </a:lnTo>
                  <a:lnTo>
                    <a:pt x="10761" y="314043"/>
                  </a:lnTo>
                  <a:lnTo>
                    <a:pt x="2741" y="359952"/>
                  </a:lnTo>
                  <a:lnTo>
                    <a:pt x="0" y="407472"/>
                  </a:lnTo>
                  <a:lnTo>
                    <a:pt x="2741" y="454991"/>
                  </a:lnTo>
                  <a:lnTo>
                    <a:pt x="10761" y="500901"/>
                  </a:lnTo>
                  <a:lnTo>
                    <a:pt x="23755" y="544894"/>
                  </a:lnTo>
                  <a:lnTo>
                    <a:pt x="41416" y="586667"/>
                  </a:lnTo>
                  <a:lnTo>
                    <a:pt x="63439" y="625912"/>
                  </a:lnTo>
                  <a:lnTo>
                    <a:pt x="89517" y="662324"/>
                  </a:lnTo>
                  <a:lnTo>
                    <a:pt x="119346" y="695597"/>
                  </a:lnTo>
                  <a:lnTo>
                    <a:pt x="152620" y="725426"/>
                  </a:lnTo>
                  <a:lnTo>
                    <a:pt x="189032" y="751505"/>
                  </a:lnTo>
                  <a:lnTo>
                    <a:pt x="228277" y="773527"/>
                  </a:lnTo>
                  <a:lnTo>
                    <a:pt x="270049" y="791188"/>
                  </a:lnTo>
                  <a:lnTo>
                    <a:pt x="314043" y="804182"/>
                  </a:lnTo>
                  <a:lnTo>
                    <a:pt x="359952" y="812202"/>
                  </a:lnTo>
                  <a:lnTo>
                    <a:pt x="407472" y="814944"/>
                  </a:lnTo>
                  <a:lnTo>
                    <a:pt x="454993" y="812202"/>
                  </a:lnTo>
                  <a:lnTo>
                    <a:pt x="500904" y="804182"/>
                  </a:lnTo>
                  <a:lnTo>
                    <a:pt x="544899" y="791188"/>
                  </a:lnTo>
                  <a:lnTo>
                    <a:pt x="586673" y="773527"/>
                  </a:lnTo>
                  <a:lnTo>
                    <a:pt x="625919" y="751505"/>
                  </a:lnTo>
                  <a:lnTo>
                    <a:pt x="662332" y="725426"/>
                  </a:lnTo>
                  <a:lnTo>
                    <a:pt x="695606" y="695597"/>
                  </a:lnTo>
                  <a:lnTo>
                    <a:pt x="725435" y="662324"/>
                  </a:lnTo>
                  <a:lnTo>
                    <a:pt x="751514" y="625912"/>
                  </a:lnTo>
                  <a:lnTo>
                    <a:pt x="773537" y="586667"/>
                  </a:lnTo>
                  <a:lnTo>
                    <a:pt x="791198" y="544894"/>
                  </a:lnTo>
                  <a:lnTo>
                    <a:pt x="804192" y="500901"/>
                  </a:lnTo>
                  <a:lnTo>
                    <a:pt x="812213" y="454991"/>
                  </a:lnTo>
                  <a:lnTo>
                    <a:pt x="814954" y="407472"/>
                  </a:lnTo>
                  <a:lnTo>
                    <a:pt x="812213" y="359952"/>
                  </a:lnTo>
                  <a:lnTo>
                    <a:pt x="804192" y="314043"/>
                  </a:lnTo>
                  <a:lnTo>
                    <a:pt x="791198" y="270049"/>
                  </a:lnTo>
                  <a:lnTo>
                    <a:pt x="773537" y="228277"/>
                  </a:lnTo>
                  <a:lnTo>
                    <a:pt x="751514" y="189032"/>
                  </a:lnTo>
                  <a:lnTo>
                    <a:pt x="725435" y="152620"/>
                  </a:lnTo>
                  <a:lnTo>
                    <a:pt x="695606" y="119346"/>
                  </a:lnTo>
                  <a:lnTo>
                    <a:pt x="662332" y="89517"/>
                  </a:lnTo>
                  <a:lnTo>
                    <a:pt x="625919" y="63439"/>
                  </a:lnTo>
                  <a:lnTo>
                    <a:pt x="586673" y="41416"/>
                  </a:lnTo>
                  <a:lnTo>
                    <a:pt x="544899" y="23755"/>
                  </a:lnTo>
                  <a:lnTo>
                    <a:pt x="500904" y="10761"/>
                  </a:lnTo>
                  <a:lnTo>
                    <a:pt x="454993" y="2741"/>
                  </a:lnTo>
                  <a:lnTo>
                    <a:pt x="407472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3" name="object 183"/>
            <p:cNvSpPr/>
            <p:nvPr/>
          </p:nvSpPr>
          <p:spPr>
            <a:xfrm>
              <a:off x="9416114" y="17442981"/>
              <a:ext cx="815340" cy="815340"/>
            </a:xfrm>
            <a:custGeom>
              <a:avLst/>
              <a:gdLst/>
              <a:ahLst/>
              <a:cxnLst/>
              <a:rect l="l" t="t" r="r" b="b"/>
              <a:pathLst>
                <a:path w="815340" h="815340">
                  <a:moveTo>
                    <a:pt x="0" y="407472"/>
                  </a:moveTo>
                  <a:lnTo>
                    <a:pt x="2741" y="454991"/>
                  </a:lnTo>
                  <a:lnTo>
                    <a:pt x="10761" y="500901"/>
                  </a:lnTo>
                  <a:lnTo>
                    <a:pt x="23755" y="544894"/>
                  </a:lnTo>
                  <a:lnTo>
                    <a:pt x="41416" y="586667"/>
                  </a:lnTo>
                  <a:lnTo>
                    <a:pt x="63439" y="625912"/>
                  </a:lnTo>
                  <a:lnTo>
                    <a:pt x="89517" y="662324"/>
                  </a:lnTo>
                  <a:lnTo>
                    <a:pt x="119346" y="695597"/>
                  </a:lnTo>
                  <a:lnTo>
                    <a:pt x="152620" y="725426"/>
                  </a:lnTo>
                  <a:lnTo>
                    <a:pt x="189032" y="751505"/>
                  </a:lnTo>
                  <a:lnTo>
                    <a:pt x="228277" y="773527"/>
                  </a:lnTo>
                  <a:lnTo>
                    <a:pt x="270049" y="791188"/>
                  </a:lnTo>
                  <a:lnTo>
                    <a:pt x="314043" y="804182"/>
                  </a:lnTo>
                  <a:lnTo>
                    <a:pt x="359952" y="812202"/>
                  </a:lnTo>
                  <a:lnTo>
                    <a:pt x="407472" y="814944"/>
                  </a:lnTo>
                  <a:lnTo>
                    <a:pt x="454993" y="812202"/>
                  </a:lnTo>
                  <a:lnTo>
                    <a:pt x="500904" y="804182"/>
                  </a:lnTo>
                  <a:lnTo>
                    <a:pt x="544899" y="791188"/>
                  </a:lnTo>
                  <a:lnTo>
                    <a:pt x="586673" y="773527"/>
                  </a:lnTo>
                  <a:lnTo>
                    <a:pt x="625919" y="751505"/>
                  </a:lnTo>
                  <a:lnTo>
                    <a:pt x="662332" y="725426"/>
                  </a:lnTo>
                  <a:lnTo>
                    <a:pt x="695606" y="695597"/>
                  </a:lnTo>
                  <a:lnTo>
                    <a:pt x="725435" y="662324"/>
                  </a:lnTo>
                  <a:lnTo>
                    <a:pt x="751514" y="625912"/>
                  </a:lnTo>
                  <a:lnTo>
                    <a:pt x="773537" y="586667"/>
                  </a:lnTo>
                  <a:lnTo>
                    <a:pt x="791198" y="544894"/>
                  </a:lnTo>
                  <a:lnTo>
                    <a:pt x="804192" y="500901"/>
                  </a:lnTo>
                  <a:lnTo>
                    <a:pt x="812213" y="454991"/>
                  </a:lnTo>
                  <a:lnTo>
                    <a:pt x="814954" y="407472"/>
                  </a:lnTo>
                  <a:lnTo>
                    <a:pt x="812213" y="359952"/>
                  </a:lnTo>
                  <a:lnTo>
                    <a:pt x="804192" y="314043"/>
                  </a:lnTo>
                  <a:lnTo>
                    <a:pt x="791198" y="270049"/>
                  </a:lnTo>
                  <a:lnTo>
                    <a:pt x="773537" y="228277"/>
                  </a:lnTo>
                  <a:lnTo>
                    <a:pt x="751514" y="189032"/>
                  </a:lnTo>
                  <a:lnTo>
                    <a:pt x="725435" y="152620"/>
                  </a:lnTo>
                  <a:lnTo>
                    <a:pt x="695606" y="119346"/>
                  </a:lnTo>
                  <a:lnTo>
                    <a:pt x="662332" y="89517"/>
                  </a:lnTo>
                  <a:lnTo>
                    <a:pt x="625919" y="63439"/>
                  </a:lnTo>
                  <a:lnTo>
                    <a:pt x="586673" y="41416"/>
                  </a:lnTo>
                  <a:lnTo>
                    <a:pt x="544899" y="23755"/>
                  </a:lnTo>
                  <a:lnTo>
                    <a:pt x="500904" y="10761"/>
                  </a:lnTo>
                  <a:lnTo>
                    <a:pt x="454993" y="2741"/>
                  </a:lnTo>
                  <a:lnTo>
                    <a:pt x="407472" y="0"/>
                  </a:lnTo>
                  <a:lnTo>
                    <a:pt x="359952" y="2741"/>
                  </a:lnTo>
                  <a:lnTo>
                    <a:pt x="314043" y="10761"/>
                  </a:lnTo>
                  <a:lnTo>
                    <a:pt x="270049" y="23755"/>
                  </a:lnTo>
                  <a:lnTo>
                    <a:pt x="228277" y="41416"/>
                  </a:lnTo>
                  <a:lnTo>
                    <a:pt x="189032" y="63439"/>
                  </a:lnTo>
                  <a:lnTo>
                    <a:pt x="152620" y="89517"/>
                  </a:lnTo>
                  <a:lnTo>
                    <a:pt x="119346" y="119346"/>
                  </a:lnTo>
                  <a:lnTo>
                    <a:pt x="89517" y="152620"/>
                  </a:lnTo>
                  <a:lnTo>
                    <a:pt x="63439" y="189032"/>
                  </a:lnTo>
                  <a:lnTo>
                    <a:pt x="41416" y="228277"/>
                  </a:lnTo>
                  <a:lnTo>
                    <a:pt x="23755" y="270049"/>
                  </a:lnTo>
                  <a:lnTo>
                    <a:pt x="10761" y="314043"/>
                  </a:lnTo>
                  <a:lnTo>
                    <a:pt x="2741" y="359952"/>
                  </a:lnTo>
                  <a:lnTo>
                    <a:pt x="0" y="407472"/>
                  </a:lnTo>
                  <a:close/>
                </a:path>
              </a:pathLst>
            </a:custGeom>
            <a:ln w="10131">
              <a:solidFill>
                <a:srgbClr val="22365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84" name="object 184"/>
          <p:cNvSpPr txBox="1"/>
          <p:nvPr/>
        </p:nvSpPr>
        <p:spPr>
          <a:xfrm>
            <a:off x="9538104" y="17698087"/>
            <a:ext cx="561340" cy="292735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algn="ctr">
              <a:lnSpc>
                <a:spcPts val="1400"/>
              </a:lnSpc>
              <a:spcBef>
                <a:spcPts val="114"/>
              </a:spcBef>
            </a:pPr>
            <a:r>
              <a:rPr sz="1200" b="1" spc="-10" dirty="0">
                <a:solidFill>
                  <a:srgbClr val="223658"/>
                </a:solidFill>
                <a:latin typeface="Montserrat"/>
                <a:cs typeface="Montserrat"/>
              </a:rPr>
              <a:t>26,694</a:t>
            </a:r>
            <a:endParaRPr sz="1200">
              <a:latin typeface="Montserrat"/>
              <a:cs typeface="Montserrat"/>
            </a:endParaRPr>
          </a:p>
          <a:p>
            <a:pPr marL="4445" algn="ctr">
              <a:lnSpc>
                <a:spcPts val="680"/>
              </a:lnSpc>
            </a:pPr>
            <a:r>
              <a:rPr sz="600" spc="-10" dirty="0">
                <a:solidFill>
                  <a:srgbClr val="025051"/>
                </a:solidFill>
                <a:latin typeface="Montserrat"/>
                <a:cs typeface="Montserrat"/>
              </a:rPr>
              <a:t>hab/km2</a:t>
            </a:r>
            <a:endParaRPr sz="600">
              <a:latin typeface="Montserrat"/>
              <a:cs typeface="Montserrat"/>
            </a:endParaRPr>
          </a:p>
        </p:txBody>
      </p:sp>
      <p:grpSp>
        <p:nvGrpSpPr>
          <p:cNvPr id="185" name="object 185"/>
          <p:cNvGrpSpPr/>
          <p:nvPr/>
        </p:nvGrpSpPr>
        <p:grpSpPr>
          <a:xfrm>
            <a:off x="9054145" y="17497663"/>
            <a:ext cx="362585" cy="690245"/>
            <a:chOff x="9054145" y="17497663"/>
            <a:chExt cx="362585" cy="690245"/>
          </a:xfrm>
        </p:grpSpPr>
        <p:sp>
          <p:nvSpPr>
            <p:cNvPr id="186" name="object 186"/>
            <p:cNvSpPr/>
            <p:nvPr/>
          </p:nvSpPr>
          <p:spPr>
            <a:xfrm>
              <a:off x="9226832" y="17850453"/>
              <a:ext cx="189865" cy="0"/>
            </a:xfrm>
            <a:custGeom>
              <a:avLst/>
              <a:gdLst/>
              <a:ahLst/>
              <a:cxnLst/>
              <a:rect l="l" t="t" r="r" b="b"/>
              <a:pathLst>
                <a:path w="189865">
                  <a:moveTo>
                    <a:pt x="189283" y="0"/>
                  </a:moveTo>
                  <a:lnTo>
                    <a:pt x="0" y="0"/>
                  </a:lnTo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7" name="object 187"/>
            <p:cNvSpPr/>
            <p:nvPr/>
          </p:nvSpPr>
          <p:spPr>
            <a:xfrm>
              <a:off x="9060498" y="18038213"/>
              <a:ext cx="263525" cy="142875"/>
            </a:xfrm>
            <a:custGeom>
              <a:avLst/>
              <a:gdLst/>
              <a:ahLst/>
              <a:cxnLst/>
              <a:rect l="l" t="t" r="r" b="b"/>
              <a:pathLst>
                <a:path w="263525" h="142875">
                  <a:moveTo>
                    <a:pt x="263133" y="0"/>
                  </a:moveTo>
                  <a:lnTo>
                    <a:pt x="120609" y="142524"/>
                  </a:lnTo>
                  <a:lnTo>
                    <a:pt x="0" y="142524"/>
                  </a:lnTo>
                </a:path>
              </a:pathLst>
            </a:custGeom>
            <a:ln w="5065">
              <a:solidFill>
                <a:srgbClr val="22365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8" name="object 188"/>
            <p:cNvSpPr/>
            <p:nvPr/>
          </p:nvSpPr>
          <p:spPr>
            <a:xfrm>
              <a:off x="9054145" y="18174055"/>
              <a:ext cx="13970" cy="13970"/>
            </a:xfrm>
            <a:custGeom>
              <a:avLst/>
              <a:gdLst/>
              <a:ahLst/>
              <a:cxnLst/>
              <a:rect l="l" t="t" r="r" b="b"/>
              <a:pathLst>
                <a:path w="13970" h="13969">
                  <a:moveTo>
                    <a:pt x="13374" y="0"/>
                  </a:moveTo>
                  <a:lnTo>
                    <a:pt x="0" y="0"/>
                  </a:lnTo>
                  <a:lnTo>
                    <a:pt x="0" y="13374"/>
                  </a:lnTo>
                  <a:lnTo>
                    <a:pt x="13374" y="13374"/>
                  </a:lnTo>
                  <a:lnTo>
                    <a:pt x="13374" y="0"/>
                  </a:lnTo>
                  <a:close/>
                </a:path>
              </a:pathLst>
            </a:custGeom>
            <a:solidFill>
              <a:srgbClr val="22365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9" name="object 189"/>
            <p:cNvSpPr/>
            <p:nvPr/>
          </p:nvSpPr>
          <p:spPr>
            <a:xfrm>
              <a:off x="9075603" y="17504346"/>
              <a:ext cx="263525" cy="142875"/>
            </a:xfrm>
            <a:custGeom>
              <a:avLst/>
              <a:gdLst/>
              <a:ahLst/>
              <a:cxnLst/>
              <a:rect l="l" t="t" r="r" b="b"/>
              <a:pathLst>
                <a:path w="263525" h="142875">
                  <a:moveTo>
                    <a:pt x="263133" y="142524"/>
                  </a:moveTo>
                  <a:lnTo>
                    <a:pt x="120609" y="0"/>
                  </a:lnTo>
                  <a:lnTo>
                    <a:pt x="0" y="0"/>
                  </a:lnTo>
                </a:path>
              </a:pathLst>
            </a:custGeom>
            <a:ln w="5065">
              <a:solidFill>
                <a:srgbClr val="22365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0" name="object 190"/>
            <p:cNvSpPr/>
            <p:nvPr/>
          </p:nvSpPr>
          <p:spPr>
            <a:xfrm>
              <a:off x="9069251" y="17497663"/>
              <a:ext cx="13970" cy="13970"/>
            </a:xfrm>
            <a:custGeom>
              <a:avLst/>
              <a:gdLst/>
              <a:ahLst/>
              <a:cxnLst/>
              <a:rect l="l" t="t" r="r" b="b"/>
              <a:pathLst>
                <a:path w="13970" h="13969">
                  <a:moveTo>
                    <a:pt x="13374" y="0"/>
                  </a:moveTo>
                  <a:lnTo>
                    <a:pt x="0" y="0"/>
                  </a:lnTo>
                  <a:lnTo>
                    <a:pt x="0" y="13374"/>
                  </a:lnTo>
                  <a:lnTo>
                    <a:pt x="13374" y="13374"/>
                  </a:lnTo>
                  <a:lnTo>
                    <a:pt x="13374" y="0"/>
                  </a:lnTo>
                  <a:close/>
                </a:path>
              </a:pathLst>
            </a:custGeom>
            <a:solidFill>
              <a:srgbClr val="22365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91" name="object 191"/>
          <p:cNvGrpSpPr/>
          <p:nvPr/>
        </p:nvGrpSpPr>
        <p:grpSpPr>
          <a:xfrm>
            <a:off x="12051127" y="17476635"/>
            <a:ext cx="215265" cy="636905"/>
            <a:chOff x="12051127" y="17476635"/>
            <a:chExt cx="215265" cy="636905"/>
          </a:xfrm>
        </p:grpSpPr>
        <p:sp>
          <p:nvSpPr>
            <p:cNvPr id="192" name="object 192"/>
            <p:cNvSpPr/>
            <p:nvPr/>
          </p:nvSpPr>
          <p:spPr>
            <a:xfrm>
              <a:off x="12053660" y="17497347"/>
              <a:ext cx="207010" cy="595630"/>
            </a:xfrm>
            <a:custGeom>
              <a:avLst/>
              <a:gdLst/>
              <a:ahLst/>
              <a:cxnLst/>
              <a:rect l="l" t="t" r="r" b="b"/>
              <a:pathLst>
                <a:path w="207009" h="595630">
                  <a:moveTo>
                    <a:pt x="206699" y="595346"/>
                  </a:moveTo>
                  <a:lnTo>
                    <a:pt x="171694" y="595346"/>
                  </a:lnTo>
                  <a:lnTo>
                    <a:pt x="138276" y="588599"/>
                  </a:lnTo>
                  <a:lnTo>
                    <a:pt x="110989" y="570200"/>
                  </a:lnTo>
                  <a:lnTo>
                    <a:pt x="92592" y="542913"/>
                  </a:lnTo>
                  <a:lnTo>
                    <a:pt x="85847" y="509499"/>
                  </a:lnTo>
                  <a:lnTo>
                    <a:pt x="85847" y="400501"/>
                  </a:lnTo>
                  <a:lnTo>
                    <a:pt x="79100" y="367083"/>
                  </a:lnTo>
                  <a:lnTo>
                    <a:pt x="60701" y="339796"/>
                  </a:lnTo>
                  <a:lnTo>
                    <a:pt x="33413" y="321399"/>
                  </a:lnTo>
                  <a:lnTo>
                    <a:pt x="0" y="314654"/>
                  </a:lnTo>
                  <a:lnTo>
                    <a:pt x="33413" y="307907"/>
                  </a:lnTo>
                  <a:lnTo>
                    <a:pt x="60701" y="289508"/>
                  </a:lnTo>
                  <a:lnTo>
                    <a:pt x="79100" y="262220"/>
                  </a:lnTo>
                  <a:lnTo>
                    <a:pt x="85847" y="228807"/>
                  </a:lnTo>
                  <a:lnTo>
                    <a:pt x="85847" y="85847"/>
                  </a:lnTo>
                  <a:lnTo>
                    <a:pt x="92592" y="52429"/>
                  </a:lnTo>
                  <a:lnTo>
                    <a:pt x="110989" y="25142"/>
                  </a:lnTo>
                  <a:lnTo>
                    <a:pt x="138276" y="6745"/>
                  </a:lnTo>
                  <a:lnTo>
                    <a:pt x="171694" y="0"/>
                  </a:lnTo>
                  <a:lnTo>
                    <a:pt x="206699" y="0"/>
                  </a:lnTo>
                </a:path>
              </a:pathLst>
            </a:custGeom>
            <a:ln w="5065">
              <a:solidFill>
                <a:srgbClr val="22365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3" name="object 193"/>
            <p:cNvSpPr/>
            <p:nvPr/>
          </p:nvSpPr>
          <p:spPr>
            <a:xfrm>
              <a:off x="12240107" y="17476647"/>
              <a:ext cx="26034" cy="636905"/>
            </a:xfrm>
            <a:custGeom>
              <a:avLst/>
              <a:gdLst/>
              <a:ahLst/>
              <a:cxnLst/>
              <a:rect l="l" t="t" r="r" b="b"/>
              <a:pathLst>
                <a:path w="26034" h="636905">
                  <a:moveTo>
                    <a:pt x="25742" y="616038"/>
                  </a:moveTo>
                  <a:lnTo>
                    <a:pt x="3467" y="595337"/>
                  </a:lnTo>
                  <a:lnTo>
                    <a:pt x="0" y="599046"/>
                  </a:lnTo>
                  <a:lnTo>
                    <a:pt x="18300" y="616038"/>
                  </a:lnTo>
                  <a:lnTo>
                    <a:pt x="0" y="633056"/>
                  </a:lnTo>
                  <a:lnTo>
                    <a:pt x="3467" y="636765"/>
                  </a:lnTo>
                  <a:lnTo>
                    <a:pt x="25742" y="616038"/>
                  </a:lnTo>
                  <a:close/>
                </a:path>
                <a:path w="26034" h="636905">
                  <a:moveTo>
                    <a:pt x="25742" y="20713"/>
                  </a:moveTo>
                  <a:lnTo>
                    <a:pt x="3467" y="0"/>
                  </a:lnTo>
                  <a:lnTo>
                    <a:pt x="0" y="3708"/>
                  </a:lnTo>
                  <a:lnTo>
                    <a:pt x="18300" y="20713"/>
                  </a:lnTo>
                  <a:lnTo>
                    <a:pt x="0" y="37719"/>
                  </a:lnTo>
                  <a:lnTo>
                    <a:pt x="3467" y="41427"/>
                  </a:lnTo>
                  <a:lnTo>
                    <a:pt x="25742" y="20713"/>
                  </a:lnTo>
                  <a:close/>
                </a:path>
              </a:pathLst>
            </a:custGeom>
            <a:solidFill>
              <a:srgbClr val="22365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94" name="object 194"/>
          <p:cNvGrpSpPr/>
          <p:nvPr/>
        </p:nvGrpSpPr>
        <p:grpSpPr>
          <a:xfrm>
            <a:off x="12978947" y="17256912"/>
            <a:ext cx="926465" cy="1152525"/>
            <a:chOff x="12978947" y="17256912"/>
            <a:chExt cx="926465" cy="1152525"/>
          </a:xfrm>
        </p:grpSpPr>
        <p:sp>
          <p:nvSpPr>
            <p:cNvPr id="195" name="object 195"/>
            <p:cNvSpPr/>
            <p:nvPr/>
          </p:nvSpPr>
          <p:spPr>
            <a:xfrm>
              <a:off x="12981489" y="17333821"/>
              <a:ext cx="894080" cy="350520"/>
            </a:xfrm>
            <a:custGeom>
              <a:avLst/>
              <a:gdLst/>
              <a:ahLst/>
              <a:cxnLst/>
              <a:rect l="l" t="t" r="r" b="b"/>
              <a:pathLst>
                <a:path w="894080" h="350519">
                  <a:moveTo>
                    <a:pt x="893638" y="0"/>
                  </a:moveTo>
                  <a:lnTo>
                    <a:pt x="0" y="2999"/>
                  </a:lnTo>
                  <a:lnTo>
                    <a:pt x="233" y="350480"/>
                  </a:lnTo>
                  <a:lnTo>
                    <a:pt x="893871" y="347481"/>
                  </a:lnTo>
                  <a:lnTo>
                    <a:pt x="893638" y="0"/>
                  </a:lnTo>
                  <a:close/>
                </a:path>
              </a:pathLst>
            </a:custGeom>
            <a:solidFill>
              <a:srgbClr val="22365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6" name="object 196"/>
            <p:cNvSpPr/>
            <p:nvPr/>
          </p:nvSpPr>
          <p:spPr>
            <a:xfrm>
              <a:off x="12981492" y="17957107"/>
              <a:ext cx="923925" cy="350520"/>
            </a:xfrm>
            <a:custGeom>
              <a:avLst/>
              <a:gdLst/>
              <a:ahLst/>
              <a:cxnLst/>
              <a:rect l="l" t="t" r="r" b="b"/>
              <a:pathLst>
                <a:path w="923925" h="350519">
                  <a:moveTo>
                    <a:pt x="923537" y="0"/>
                  </a:moveTo>
                  <a:lnTo>
                    <a:pt x="0" y="3029"/>
                  </a:lnTo>
                  <a:lnTo>
                    <a:pt x="233" y="350510"/>
                  </a:lnTo>
                  <a:lnTo>
                    <a:pt x="923770" y="347491"/>
                  </a:lnTo>
                  <a:lnTo>
                    <a:pt x="923537" y="0"/>
                  </a:lnTo>
                  <a:close/>
                </a:path>
              </a:pathLst>
            </a:custGeom>
            <a:solidFill>
              <a:srgbClr val="0693A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7" name="object 197"/>
            <p:cNvSpPr/>
            <p:nvPr/>
          </p:nvSpPr>
          <p:spPr>
            <a:xfrm>
              <a:off x="12981480" y="17256912"/>
              <a:ext cx="0" cy="1152525"/>
            </a:xfrm>
            <a:custGeom>
              <a:avLst/>
              <a:gdLst/>
              <a:ahLst/>
              <a:cxnLst/>
              <a:rect l="l" t="t" r="r" b="b"/>
              <a:pathLst>
                <a:path h="1152525">
                  <a:moveTo>
                    <a:pt x="0" y="0"/>
                  </a:moveTo>
                  <a:lnTo>
                    <a:pt x="0" y="1152354"/>
                  </a:lnTo>
                </a:path>
              </a:pathLst>
            </a:custGeom>
            <a:ln w="5065">
              <a:solidFill>
                <a:srgbClr val="22365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98" name="object 198"/>
          <p:cNvGrpSpPr/>
          <p:nvPr/>
        </p:nvGrpSpPr>
        <p:grpSpPr>
          <a:xfrm>
            <a:off x="10531116" y="17791424"/>
            <a:ext cx="184785" cy="41910"/>
            <a:chOff x="10531116" y="17791424"/>
            <a:chExt cx="184785" cy="41910"/>
          </a:xfrm>
        </p:grpSpPr>
        <p:sp>
          <p:nvSpPr>
            <p:cNvPr id="199" name="object 199"/>
            <p:cNvSpPr/>
            <p:nvPr/>
          </p:nvSpPr>
          <p:spPr>
            <a:xfrm>
              <a:off x="10536610" y="17812142"/>
              <a:ext cx="179705" cy="0"/>
            </a:xfrm>
            <a:custGeom>
              <a:avLst/>
              <a:gdLst/>
              <a:ahLst/>
              <a:cxnLst/>
              <a:rect l="l" t="t" r="r" b="b"/>
              <a:pathLst>
                <a:path w="179704">
                  <a:moveTo>
                    <a:pt x="179282" y="0"/>
                  </a:moveTo>
                  <a:lnTo>
                    <a:pt x="0" y="0"/>
                  </a:lnTo>
                </a:path>
              </a:pathLst>
            </a:custGeom>
            <a:ln w="5065">
              <a:solidFill>
                <a:srgbClr val="22365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0" name="object 200"/>
            <p:cNvSpPr/>
            <p:nvPr/>
          </p:nvSpPr>
          <p:spPr>
            <a:xfrm>
              <a:off x="10531116" y="17791424"/>
              <a:ext cx="26034" cy="41910"/>
            </a:xfrm>
            <a:custGeom>
              <a:avLst/>
              <a:gdLst/>
              <a:ahLst/>
              <a:cxnLst/>
              <a:rect l="l" t="t" r="r" b="b"/>
              <a:pathLst>
                <a:path w="26034" h="41909">
                  <a:moveTo>
                    <a:pt x="22279" y="0"/>
                  </a:moveTo>
                  <a:lnTo>
                    <a:pt x="0" y="20709"/>
                  </a:lnTo>
                  <a:lnTo>
                    <a:pt x="22279" y="41429"/>
                  </a:lnTo>
                  <a:lnTo>
                    <a:pt x="25734" y="37720"/>
                  </a:lnTo>
                  <a:lnTo>
                    <a:pt x="7436" y="20709"/>
                  </a:lnTo>
                  <a:lnTo>
                    <a:pt x="25734" y="3708"/>
                  </a:lnTo>
                  <a:lnTo>
                    <a:pt x="22279" y="0"/>
                  </a:lnTo>
                  <a:close/>
                </a:path>
              </a:pathLst>
            </a:custGeom>
            <a:solidFill>
              <a:srgbClr val="22365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01" name="object 201"/>
          <p:cNvSpPr/>
          <p:nvPr/>
        </p:nvSpPr>
        <p:spPr>
          <a:xfrm>
            <a:off x="8213816" y="18697184"/>
            <a:ext cx="1024890" cy="320675"/>
          </a:xfrm>
          <a:custGeom>
            <a:avLst/>
            <a:gdLst/>
            <a:ahLst/>
            <a:cxnLst/>
            <a:rect l="l" t="t" r="r" b="b"/>
            <a:pathLst>
              <a:path w="1024890" h="320675">
                <a:moveTo>
                  <a:pt x="1024116" y="0"/>
                </a:moveTo>
                <a:lnTo>
                  <a:pt x="0" y="10"/>
                </a:lnTo>
                <a:lnTo>
                  <a:pt x="151" y="320399"/>
                </a:lnTo>
                <a:lnTo>
                  <a:pt x="1024268" y="320388"/>
                </a:lnTo>
                <a:lnTo>
                  <a:pt x="1024116" y="0"/>
                </a:lnTo>
                <a:close/>
              </a:path>
            </a:pathLst>
          </a:custGeom>
          <a:solidFill>
            <a:srgbClr val="223658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202" name="object 202"/>
          <p:cNvGrpSpPr/>
          <p:nvPr/>
        </p:nvGrpSpPr>
        <p:grpSpPr>
          <a:xfrm>
            <a:off x="8817116" y="19078443"/>
            <a:ext cx="421005" cy="668020"/>
            <a:chOff x="8817116" y="19078443"/>
            <a:chExt cx="421005" cy="668020"/>
          </a:xfrm>
        </p:grpSpPr>
        <p:sp>
          <p:nvSpPr>
            <p:cNvPr id="203" name="object 203"/>
            <p:cNvSpPr/>
            <p:nvPr/>
          </p:nvSpPr>
          <p:spPr>
            <a:xfrm>
              <a:off x="8817116" y="19078443"/>
              <a:ext cx="421005" cy="320675"/>
            </a:xfrm>
            <a:custGeom>
              <a:avLst/>
              <a:gdLst/>
              <a:ahLst/>
              <a:cxnLst/>
              <a:rect l="l" t="t" r="r" b="b"/>
              <a:pathLst>
                <a:path w="421004" h="320675">
                  <a:moveTo>
                    <a:pt x="420815" y="0"/>
                  </a:moveTo>
                  <a:lnTo>
                    <a:pt x="0" y="0"/>
                  </a:lnTo>
                  <a:lnTo>
                    <a:pt x="151" y="320388"/>
                  </a:lnTo>
                  <a:lnTo>
                    <a:pt x="420967" y="320388"/>
                  </a:lnTo>
                  <a:lnTo>
                    <a:pt x="420815" y="0"/>
                  </a:lnTo>
                  <a:close/>
                </a:path>
              </a:pathLst>
            </a:custGeom>
            <a:solidFill>
              <a:srgbClr val="0693A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4" name="object 204"/>
            <p:cNvSpPr/>
            <p:nvPr/>
          </p:nvSpPr>
          <p:spPr>
            <a:xfrm>
              <a:off x="9229303" y="19426023"/>
              <a:ext cx="8890" cy="320675"/>
            </a:xfrm>
            <a:custGeom>
              <a:avLst/>
              <a:gdLst/>
              <a:ahLst/>
              <a:cxnLst/>
              <a:rect l="l" t="t" r="r" b="b"/>
              <a:pathLst>
                <a:path w="8890" h="320675">
                  <a:moveTo>
                    <a:pt x="8693" y="10"/>
                  </a:moveTo>
                  <a:lnTo>
                    <a:pt x="0" y="0"/>
                  </a:lnTo>
                  <a:lnTo>
                    <a:pt x="91" y="320388"/>
                  </a:lnTo>
                  <a:lnTo>
                    <a:pt x="8784" y="320399"/>
                  </a:lnTo>
                  <a:lnTo>
                    <a:pt x="8693" y="10"/>
                  </a:lnTo>
                  <a:close/>
                </a:path>
              </a:pathLst>
            </a:custGeom>
            <a:solidFill>
              <a:srgbClr val="F0A41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05" name="object 205"/>
          <p:cNvSpPr txBox="1"/>
          <p:nvPr/>
        </p:nvSpPr>
        <p:spPr>
          <a:xfrm>
            <a:off x="9275381" y="18870820"/>
            <a:ext cx="468630" cy="1473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800" spc="-10" dirty="0">
                <a:solidFill>
                  <a:srgbClr val="025051"/>
                </a:solidFill>
                <a:latin typeface="Montserrat"/>
                <a:cs typeface="Montserrat"/>
              </a:rPr>
              <a:t>Indigena</a:t>
            </a:r>
            <a:endParaRPr sz="800">
              <a:latin typeface="Montserrat"/>
              <a:cs typeface="Montserrat"/>
            </a:endParaRPr>
          </a:p>
        </p:txBody>
      </p:sp>
      <p:sp>
        <p:nvSpPr>
          <p:cNvPr id="206" name="object 206"/>
          <p:cNvSpPr txBox="1"/>
          <p:nvPr/>
        </p:nvSpPr>
        <p:spPr>
          <a:xfrm>
            <a:off x="9275382" y="18652481"/>
            <a:ext cx="550545" cy="26860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spc="-10" dirty="0">
                <a:solidFill>
                  <a:srgbClr val="223658"/>
                </a:solidFill>
                <a:latin typeface="Montserrat"/>
                <a:cs typeface="Montserrat"/>
              </a:rPr>
              <a:t>0,13</a:t>
            </a:r>
            <a:r>
              <a:rPr sz="1200" b="1" spc="-10" dirty="0">
                <a:solidFill>
                  <a:srgbClr val="223658"/>
                </a:solidFill>
                <a:latin typeface="Montserrat"/>
                <a:cs typeface="Montserrat"/>
              </a:rPr>
              <a:t>%</a:t>
            </a:r>
            <a:endParaRPr sz="1200">
              <a:latin typeface="Montserrat"/>
              <a:cs typeface="Montserrat"/>
            </a:endParaRPr>
          </a:p>
        </p:txBody>
      </p:sp>
      <p:sp>
        <p:nvSpPr>
          <p:cNvPr id="207" name="object 207"/>
          <p:cNvSpPr txBox="1"/>
          <p:nvPr/>
        </p:nvSpPr>
        <p:spPr>
          <a:xfrm>
            <a:off x="9275381" y="19235070"/>
            <a:ext cx="825500" cy="1473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800" spc="-10" dirty="0">
                <a:solidFill>
                  <a:srgbClr val="025051"/>
                </a:solidFill>
                <a:latin typeface="Montserrat"/>
                <a:cs typeface="Montserrat"/>
              </a:rPr>
              <a:t>Afrocolombiana</a:t>
            </a:r>
            <a:endParaRPr sz="800">
              <a:latin typeface="Montserrat"/>
              <a:cs typeface="Montserrat"/>
            </a:endParaRPr>
          </a:p>
        </p:txBody>
      </p:sp>
      <p:sp>
        <p:nvSpPr>
          <p:cNvPr id="208" name="object 208"/>
          <p:cNvSpPr txBox="1"/>
          <p:nvPr/>
        </p:nvSpPr>
        <p:spPr>
          <a:xfrm>
            <a:off x="9275382" y="19016733"/>
            <a:ext cx="605790" cy="26860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spc="-10" dirty="0">
                <a:solidFill>
                  <a:srgbClr val="223658"/>
                </a:solidFill>
                <a:latin typeface="Montserrat"/>
                <a:cs typeface="Montserrat"/>
              </a:rPr>
              <a:t>0,79</a:t>
            </a:r>
            <a:r>
              <a:rPr sz="1200" b="1" spc="-10" dirty="0">
                <a:solidFill>
                  <a:srgbClr val="223658"/>
                </a:solidFill>
                <a:latin typeface="Montserrat"/>
                <a:cs typeface="Montserrat"/>
              </a:rPr>
              <a:t>%</a:t>
            </a:r>
            <a:endParaRPr sz="1200">
              <a:latin typeface="Montserrat"/>
              <a:cs typeface="Montserrat"/>
            </a:endParaRPr>
          </a:p>
        </p:txBody>
      </p:sp>
      <p:sp>
        <p:nvSpPr>
          <p:cNvPr id="209" name="object 209"/>
          <p:cNvSpPr txBox="1"/>
          <p:nvPr/>
        </p:nvSpPr>
        <p:spPr>
          <a:xfrm>
            <a:off x="9275381" y="19615095"/>
            <a:ext cx="648335" cy="1473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800" spc="-10" dirty="0">
                <a:solidFill>
                  <a:srgbClr val="025051"/>
                </a:solidFill>
                <a:latin typeface="Montserrat"/>
                <a:cs typeface="Montserrat"/>
              </a:rPr>
              <a:t>Palenqueros</a:t>
            </a:r>
            <a:endParaRPr sz="800">
              <a:latin typeface="Montserrat"/>
              <a:cs typeface="Montserrat"/>
            </a:endParaRPr>
          </a:p>
        </p:txBody>
      </p:sp>
      <p:sp>
        <p:nvSpPr>
          <p:cNvPr id="210" name="object 210"/>
          <p:cNvSpPr txBox="1"/>
          <p:nvPr/>
        </p:nvSpPr>
        <p:spPr>
          <a:xfrm>
            <a:off x="9275378" y="19396746"/>
            <a:ext cx="568325" cy="26860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spc="-10" dirty="0">
                <a:solidFill>
                  <a:srgbClr val="223658"/>
                </a:solidFill>
                <a:latin typeface="Montserrat"/>
                <a:cs typeface="Montserrat"/>
              </a:rPr>
              <a:t>0.01</a:t>
            </a:r>
            <a:r>
              <a:rPr sz="1200" b="1" spc="-10" dirty="0">
                <a:solidFill>
                  <a:srgbClr val="223658"/>
                </a:solidFill>
                <a:latin typeface="Montserrat"/>
                <a:cs typeface="Montserrat"/>
              </a:rPr>
              <a:t>%</a:t>
            </a:r>
            <a:endParaRPr sz="1200">
              <a:latin typeface="Montserrat"/>
              <a:cs typeface="Montserrat"/>
            </a:endParaRPr>
          </a:p>
        </p:txBody>
      </p:sp>
      <p:sp>
        <p:nvSpPr>
          <p:cNvPr id="211" name="object 211"/>
          <p:cNvSpPr txBox="1"/>
          <p:nvPr/>
        </p:nvSpPr>
        <p:spPr>
          <a:xfrm>
            <a:off x="10252108" y="18620407"/>
            <a:ext cx="861060" cy="1141730"/>
          </a:xfrm>
          <a:prstGeom prst="rect">
            <a:avLst/>
          </a:prstGeom>
        </p:spPr>
        <p:txBody>
          <a:bodyPr vert="horz" wrap="square" lIns="0" tIns="393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10"/>
              </a:spcBef>
            </a:pPr>
            <a:r>
              <a:rPr sz="1600" b="1" spc="-25" dirty="0">
                <a:solidFill>
                  <a:srgbClr val="223658"/>
                </a:solidFill>
                <a:latin typeface="Montserrat"/>
                <a:cs typeface="Montserrat"/>
              </a:rPr>
              <a:t>342</a:t>
            </a:r>
            <a:endParaRPr sz="1600">
              <a:latin typeface="Montserrat"/>
              <a:cs typeface="Montserrat"/>
            </a:endParaRPr>
          </a:p>
          <a:p>
            <a:pPr marL="12700" marR="73660">
              <a:lnSpc>
                <a:spcPct val="104000"/>
              </a:lnSpc>
              <a:spcBef>
                <a:spcPts val="100"/>
              </a:spcBef>
            </a:pPr>
            <a:r>
              <a:rPr sz="750" b="1" spc="-10" dirty="0">
                <a:solidFill>
                  <a:srgbClr val="025051"/>
                </a:solidFill>
                <a:latin typeface="Montserrat"/>
                <a:cs typeface="Montserrat"/>
              </a:rPr>
              <a:t>Personas pertenecientes </a:t>
            </a:r>
            <a:r>
              <a:rPr sz="750" b="1" dirty="0">
                <a:solidFill>
                  <a:srgbClr val="025051"/>
                </a:solidFill>
                <a:latin typeface="Montserrat"/>
                <a:cs typeface="Montserrat"/>
              </a:rPr>
              <a:t>a</a:t>
            </a:r>
            <a:r>
              <a:rPr sz="750" b="1" spc="-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750" b="1" spc="-10" dirty="0">
                <a:solidFill>
                  <a:srgbClr val="025051"/>
                </a:solidFill>
                <a:latin typeface="Montserrat"/>
                <a:cs typeface="Montserrat"/>
              </a:rPr>
              <a:t>etnias</a:t>
            </a:r>
            <a:endParaRPr sz="750">
              <a:latin typeface="Montserrat"/>
              <a:cs typeface="Montserrat"/>
            </a:endParaRPr>
          </a:p>
          <a:p>
            <a:pPr marL="12700" marR="5080">
              <a:lnSpc>
                <a:spcPct val="104000"/>
              </a:lnSpc>
            </a:pPr>
            <a:r>
              <a:rPr sz="750" dirty="0">
                <a:solidFill>
                  <a:srgbClr val="025051"/>
                </a:solidFill>
                <a:latin typeface="Montserrat"/>
                <a:cs typeface="Montserrat"/>
              </a:rPr>
              <a:t>pero</a:t>
            </a:r>
            <a:r>
              <a:rPr sz="750" spc="-1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750" dirty="0">
                <a:solidFill>
                  <a:srgbClr val="025051"/>
                </a:solidFill>
                <a:latin typeface="Montserrat"/>
                <a:cs typeface="Montserrat"/>
              </a:rPr>
              <a:t>no</a:t>
            </a:r>
            <a:r>
              <a:rPr sz="750" spc="-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750" spc="-25" dirty="0">
                <a:solidFill>
                  <a:srgbClr val="025051"/>
                </a:solidFill>
                <a:latin typeface="Montserrat"/>
                <a:cs typeface="Montserrat"/>
              </a:rPr>
              <a:t>hay</a:t>
            </a:r>
            <a:r>
              <a:rPr sz="750" spc="50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750" spc="-10" dirty="0">
                <a:solidFill>
                  <a:srgbClr val="025051"/>
                </a:solidFill>
                <a:latin typeface="Montserrat"/>
                <a:cs typeface="Montserrat"/>
              </a:rPr>
              <a:t>territorios</a:t>
            </a:r>
            <a:r>
              <a:rPr sz="750" spc="2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750" spc="-10" dirty="0">
                <a:solidFill>
                  <a:srgbClr val="025051"/>
                </a:solidFill>
                <a:latin typeface="Montserrat"/>
                <a:cs typeface="Montserrat"/>
              </a:rPr>
              <a:t>étnicos</a:t>
            </a:r>
            <a:r>
              <a:rPr sz="750" spc="50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750" dirty="0">
                <a:solidFill>
                  <a:srgbClr val="025051"/>
                </a:solidFill>
                <a:latin typeface="Montserrat"/>
                <a:cs typeface="Montserrat"/>
              </a:rPr>
              <a:t>titulados</a:t>
            </a:r>
            <a:r>
              <a:rPr sz="750" spc="-1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750" spc="-50" dirty="0">
                <a:solidFill>
                  <a:srgbClr val="025051"/>
                </a:solidFill>
                <a:latin typeface="Montserrat"/>
                <a:cs typeface="Montserrat"/>
              </a:rPr>
              <a:t>o</a:t>
            </a:r>
            <a:r>
              <a:rPr sz="750" spc="50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750" spc="-10" dirty="0">
                <a:solidFill>
                  <a:srgbClr val="025051"/>
                </a:solidFill>
                <a:latin typeface="Montserrat"/>
                <a:cs typeface="Montserrat"/>
              </a:rPr>
              <a:t>resguardados.</a:t>
            </a:r>
            <a:endParaRPr sz="750">
              <a:latin typeface="Montserrat"/>
              <a:cs typeface="Montserrat"/>
            </a:endParaRPr>
          </a:p>
        </p:txBody>
      </p:sp>
      <p:sp>
        <p:nvSpPr>
          <p:cNvPr id="212" name="object 212"/>
          <p:cNvSpPr/>
          <p:nvPr/>
        </p:nvSpPr>
        <p:spPr>
          <a:xfrm>
            <a:off x="10220933" y="18700424"/>
            <a:ext cx="0" cy="1050925"/>
          </a:xfrm>
          <a:custGeom>
            <a:avLst/>
            <a:gdLst/>
            <a:ahLst/>
            <a:cxnLst/>
            <a:rect l="l" t="t" r="r" b="b"/>
            <a:pathLst>
              <a:path h="1050925">
                <a:moveTo>
                  <a:pt x="0" y="0"/>
                </a:moveTo>
                <a:lnTo>
                  <a:pt x="0" y="1050620"/>
                </a:lnTo>
              </a:path>
            </a:pathLst>
          </a:custGeom>
          <a:ln w="5065">
            <a:solidFill>
              <a:srgbClr val="22365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3" name="object 213"/>
          <p:cNvSpPr txBox="1"/>
          <p:nvPr/>
        </p:nvSpPr>
        <p:spPr>
          <a:xfrm>
            <a:off x="2769359" y="3010945"/>
            <a:ext cx="1499235" cy="892175"/>
          </a:xfrm>
          <a:prstGeom prst="rect">
            <a:avLst/>
          </a:prstGeom>
        </p:spPr>
        <p:txBody>
          <a:bodyPr vert="horz" wrap="square" lIns="0" tIns="901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10"/>
              </a:spcBef>
            </a:pPr>
            <a:r>
              <a:rPr sz="1250" b="1" spc="100" dirty="0">
                <a:solidFill>
                  <a:srgbClr val="025051"/>
                </a:solidFill>
                <a:latin typeface="Montserrat"/>
                <a:cs typeface="Montserrat"/>
              </a:rPr>
              <a:t>AGUAZUL</a:t>
            </a:r>
            <a:endParaRPr sz="1250">
              <a:latin typeface="Montserrat"/>
              <a:cs typeface="Montserrat"/>
            </a:endParaRPr>
          </a:p>
          <a:p>
            <a:pPr marL="12700">
              <a:lnSpc>
                <a:spcPct val="100000"/>
              </a:lnSpc>
              <a:spcBef>
                <a:spcPts val="455"/>
              </a:spcBef>
            </a:pPr>
            <a:r>
              <a:rPr sz="950" b="1" spc="45" dirty="0">
                <a:solidFill>
                  <a:srgbClr val="EB7457"/>
                </a:solidFill>
                <a:latin typeface="Montserrat ExtraBold"/>
                <a:cs typeface="Montserrat ExtraBold"/>
              </a:rPr>
              <a:t>VEREDAS:</a:t>
            </a:r>
            <a:endParaRPr sz="950">
              <a:latin typeface="Montserrat ExtraBold"/>
              <a:cs typeface="Montserrat ExtraBold"/>
            </a:endParaRPr>
          </a:p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250" dirty="0">
                <a:solidFill>
                  <a:srgbClr val="005258"/>
                </a:solidFill>
                <a:latin typeface="Montserrat"/>
                <a:cs typeface="Montserrat"/>
              </a:rPr>
              <a:t>Cupiagua</a:t>
            </a:r>
            <a:r>
              <a:rPr sz="1250" spc="95" dirty="0">
                <a:solidFill>
                  <a:srgbClr val="005258"/>
                </a:solidFill>
                <a:latin typeface="Montserrat"/>
                <a:cs typeface="Montserrat"/>
              </a:rPr>
              <a:t> </a:t>
            </a:r>
            <a:r>
              <a:rPr sz="1250" dirty="0">
                <a:solidFill>
                  <a:srgbClr val="005258"/>
                </a:solidFill>
                <a:latin typeface="Montserrat"/>
                <a:cs typeface="Montserrat"/>
              </a:rPr>
              <a:t>y</a:t>
            </a:r>
            <a:r>
              <a:rPr sz="1250" spc="100" dirty="0">
                <a:solidFill>
                  <a:srgbClr val="005258"/>
                </a:solidFill>
                <a:latin typeface="Montserrat"/>
                <a:cs typeface="Montserrat"/>
              </a:rPr>
              <a:t> </a:t>
            </a:r>
            <a:r>
              <a:rPr sz="1250" spc="-20" dirty="0">
                <a:solidFill>
                  <a:srgbClr val="005258"/>
                </a:solidFill>
                <a:latin typeface="Montserrat"/>
                <a:cs typeface="Montserrat"/>
              </a:rPr>
              <a:t>Unete</a:t>
            </a:r>
            <a:endParaRPr sz="1250">
              <a:latin typeface="Montserrat"/>
              <a:cs typeface="Montserrat"/>
            </a:endParaRPr>
          </a:p>
          <a:p>
            <a:pPr marL="12700">
              <a:lnSpc>
                <a:spcPct val="100000"/>
              </a:lnSpc>
              <a:spcBef>
                <a:spcPts val="570"/>
              </a:spcBef>
            </a:pPr>
            <a:r>
              <a:rPr sz="800" i="1" spc="-25" dirty="0">
                <a:solidFill>
                  <a:srgbClr val="025051"/>
                </a:solidFill>
                <a:latin typeface="Montserrat Light"/>
                <a:cs typeface="Montserrat Light"/>
              </a:rPr>
              <a:t>(DANE,</a:t>
            </a:r>
            <a:r>
              <a:rPr sz="800" i="1" spc="5" dirty="0">
                <a:solidFill>
                  <a:srgbClr val="025051"/>
                </a:solidFill>
                <a:latin typeface="Montserrat Light"/>
                <a:cs typeface="Montserrat Light"/>
              </a:rPr>
              <a:t> </a:t>
            </a:r>
            <a:r>
              <a:rPr sz="800" i="1" spc="-10" dirty="0">
                <a:solidFill>
                  <a:srgbClr val="025051"/>
                </a:solidFill>
                <a:latin typeface="Montserrat Light"/>
                <a:cs typeface="Montserrat Light"/>
              </a:rPr>
              <a:t>2020).</a:t>
            </a:r>
            <a:endParaRPr sz="800">
              <a:latin typeface="Montserrat Light"/>
              <a:cs typeface="Montserrat Light"/>
            </a:endParaRPr>
          </a:p>
        </p:txBody>
      </p:sp>
      <p:sp>
        <p:nvSpPr>
          <p:cNvPr id="214" name="object 214"/>
          <p:cNvSpPr txBox="1"/>
          <p:nvPr/>
        </p:nvSpPr>
        <p:spPr>
          <a:xfrm>
            <a:off x="980664" y="9921319"/>
            <a:ext cx="1778635" cy="83248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321310">
              <a:lnSpc>
                <a:spcPct val="102099"/>
              </a:lnSpc>
              <a:spcBef>
                <a:spcPts val="95"/>
              </a:spcBef>
            </a:pPr>
            <a:r>
              <a:rPr sz="1250" b="1" spc="90" dirty="0">
                <a:solidFill>
                  <a:srgbClr val="025051"/>
                </a:solidFill>
                <a:latin typeface="Montserrat"/>
                <a:cs typeface="Montserrat"/>
              </a:rPr>
              <a:t>TEMPERATURA </a:t>
            </a:r>
            <a:r>
              <a:rPr sz="1250" b="1" spc="95" dirty="0">
                <a:solidFill>
                  <a:srgbClr val="025051"/>
                </a:solidFill>
                <a:latin typeface="Montserrat"/>
                <a:cs typeface="Montserrat"/>
              </a:rPr>
              <a:t>MEDIA</a:t>
            </a:r>
            <a:endParaRPr sz="1250">
              <a:latin typeface="Montserrat"/>
              <a:cs typeface="Montserrat"/>
            </a:endParaRPr>
          </a:p>
          <a:p>
            <a:pPr marL="34290">
              <a:lnSpc>
                <a:spcPts val="2280"/>
              </a:lnSpc>
              <a:tabLst>
                <a:tab pos="970915" algn="l"/>
              </a:tabLst>
            </a:pPr>
            <a:r>
              <a:rPr sz="1900" spc="-10" dirty="0">
                <a:solidFill>
                  <a:srgbClr val="223658"/>
                </a:solidFill>
                <a:latin typeface="Montserrat Light"/>
                <a:cs typeface="Montserrat Light"/>
              </a:rPr>
              <a:t>24,35</a:t>
            </a:r>
            <a:r>
              <a:rPr sz="1900" dirty="0">
                <a:solidFill>
                  <a:srgbClr val="223658"/>
                </a:solidFill>
                <a:latin typeface="Montserrat Light"/>
                <a:cs typeface="Montserrat Light"/>
              </a:rPr>
              <a:t>	</a:t>
            </a:r>
            <a:r>
              <a:rPr sz="1900" spc="-20" dirty="0">
                <a:solidFill>
                  <a:srgbClr val="223658"/>
                </a:solidFill>
                <a:latin typeface="Montserrat Light"/>
                <a:cs typeface="Montserrat Light"/>
              </a:rPr>
              <a:t>27,20</a:t>
            </a:r>
            <a:r>
              <a:rPr sz="1900" spc="-170" dirty="0">
                <a:solidFill>
                  <a:srgbClr val="223658"/>
                </a:solidFill>
                <a:latin typeface="Montserrat Light"/>
                <a:cs typeface="Montserrat Light"/>
              </a:rPr>
              <a:t> </a:t>
            </a:r>
            <a:r>
              <a:rPr sz="950" b="1" spc="-25" dirty="0">
                <a:solidFill>
                  <a:srgbClr val="223658"/>
                </a:solidFill>
                <a:latin typeface="Montserrat"/>
                <a:cs typeface="Montserrat"/>
              </a:rPr>
              <a:t>ºC</a:t>
            </a:r>
            <a:endParaRPr sz="950">
              <a:latin typeface="Montserrat"/>
              <a:cs typeface="Montserrat"/>
            </a:endParaRPr>
          </a:p>
          <a:p>
            <a:pPr marL="48260">
              <a:lnSpc>
                <a:spcPct val="100000"/>
              </a:lnSpc>
              <a:spcBef>
                <a:spcPts val="55"/>
              </a:spcBef>
            </a:pPr>
            <a:r>
              <a:rPr sz="800" i="1" spc="-25" dirty="0">
                <a:solidFill>
                  <a:srgbClr val="025051"/>
                </a:solidFill>
                <a:latin typeface="Montserrat Light"/>
                <a:cs typeface="Montserrat Light"/>
              </a:rPr>
              <a:t>(DANE,</a:t>
            </a:r>
            <a:r>
              <a:rPr sz="800" i="1" spc="5" dirty="0">
                <a:solidFill>
                  <a:srgbClr val="025051"/>
                </a:solidFill>
                <a:latin typeface="Montserrat Light"/>
                <a:cs typeface="Montserrat Light"/>
              </a:rPr>
              <a:t> </a:t>
            </a:r>
            <a:r>
              <a:rPr sz="800" i="1" spc="-10" dirty="0">
                <a:solidFill>
                  <a:srgbClr val="025051"/>
                </a:solidFill>
                <a:latin typeface="Montserrat Light"/>
                <a:cs typeface="Montserrat Light"/>
              </a:rPr>
              <a:t>2015A).</a:t>
            </a:r>
            <a:endParaRPr sz="800">
              <a:latin typeface="Montserrat Light"/>
              <a:cs typeface="Montserrat Light"/>
            </a:endParaRPr>
          </a:p>
        </p:txBody>
      </p:sp>
      <p:grpSp>
        <p:nvGrpSpPr>
          <p:cNvPr id="215" name="object 215"/>
          <p:cNvGrpSpPr/>
          <p:nvPr/>
        </p:nvGrpSpPr>
        <p:grpSpPr>
          <a:xfrm>
            <a:off x="2835549" y="9903965"/>
            <a:ext cx="1251585" cy="589280"/>
            <a:chOff x="2835549" y="9903965"/>
            <a:chExt cx="1251585" cy="589280"/>
          </a:xfrm>
        </p:grpSpPr>
        <p:sp>
          <p:nvSpPr>
            <p:cNvPr id="216" name="object 216"/>
            <p:cNvSpPr/>
            <p:nvPr/>
          </p:nvSpPr>
          <p:spPr>
            <a:xfrm>
              <a:off x="2835549" y="9903965"/>
              <a:ext cx="505459" cy="505459"/>
            </a:xfrm>
            <a:custGeom>
              <a:avLst/>
              <a:gdLst/>
              <a:ahLst/>
              <a:cxnLst/>
              <a:rect l="l" t="t" r="r" b="b"/>
              <a:pathLst>
                <a:path w="505460" h="505459">
                  <a:moveTo>
                    <a:pt x="252698" y="0"/>
                  </a:moveTo>
                  <a:lnTo>
                    <a:pt x="207276" y="4071"/>
                  </a:lnTo>
                  <a:lnTo>
                    <a:pt x="164525" y="15810"/>
                  </a:lnTo>
                  <a:lnTo>
                    <a:pt x="125158" y="34501"/>
                  </a:lnTo>
                  <a:lnTo>
                    <a:pt x="89890" y="59433"/>
                  </a:lnTo>
                  <a:lnTo>
                    <a:pt x="59433" y="89890"/>
                  </a:lnTo>
                  <a:lnTo>
                    <a:pt x="34501" y="125158"/>
                  </a:lnTo>
                  <a:lnTo>
                    <a:pt x="15810" y="164525"/>
                  </a:lnTo>
                  <a:lnTo>
                    <a:pt x="4071" y="207276"/>
                  </a:lnTo>
                  <a:lnTo>
                    <a:pt x="0" y="252698"/>
                  </a:lnTo>
                  <a:lnTo>
                    <a:pt x="4071" y="298119"/>
                  </a:lnTo>
                  <a:lnTo>
                    <a:pt x="15810" y="340870"/>
                  </a:lnTo>
                  <a:lnTo>
                    <a:pt x="34501" y="380237"/>
                  </a:lnTo>
                  <a:lnTo>
                    <a:pt x="59433" y="415506"/>
                  </a:lnTo>
                  <a:lnTo>
                    <a:pt x="89890" y="445963"/>
                  </a:lnTo>
                  <a:lnTo>
                    <a:pt x="125158" y="470894"/>
                  </a:lnTo>
                  <a:lnTo>
                    <a:pt x="164525" y="489586"/>
                  </a:lnTo>
                  <a:lnTo>
                    <a:pt x="207276" y="501324"/>
                  </a:lnTo>
                  <a:lnTo>
                    <a:pt x="252698" y="505396"/>
                  </a:lnTo>
                  <a:lnTo>
                    <a:pt x="298122" y="501324"/>
                  </a:lnTo>
                  <a:lnTo>
                    <a:pt x="340874" y="489586"/>
                  </a:lnTo>
                  <a:lnTo>
                    <a:pt x="380241" y="470894"/>
                  </a:lnTo>
                  <a:lnTo>
                    <a:pt x="415510" y="445963"/>
                  </a:lnTo>
                  <a:lnTo>
                    <a:pt x="445966" y="415506"/>
                  </a:lnTo>
                  <a:lnTo>
                    <a:pt x="470896" y="380237"/>
                  </a:lnTo>
                  <a:lnTo>
                    <a:pt x="489587" y="340870"/>
                  </a:lnTo>
                  <a:lnTo>
                    <a:pt x="501325" y="298119"/>
                  </a:lnTo>
                  <a:lnTo>
                    <a:pt x="505396" y="252698"/>
                  </a:lnTo>
                  <a:lnTo>
                    <a:pt x="501325" y="207276"/>
                  </a:lnTo>
                  <a:lnTo>
                    <a:pt x="489587" y="164525"/>
                  </a:lnTo>
                  <a:lnTo>
                    <a:pt x="470896" y="125158"/>
                  </a:lnTo>
                  <a:lnTo>
                    <a:pt x="445966" y="89890"/>
                  </a:lnTo>
                  <a:lnTo>
                    <a:pt x="415510" y="59433"/>
                  </a:lnTo>
                  <a:lnTo>
                    <a:pt x="380241" y="34501"/>
                  </a:lnTo>
                  <a:lnTo>
                    <a:pt x="340874" y="15810"/>
                  </a:lnTo>
                  <a:lnTo>
                    <a:pt x="298122" y="4071"/>
                  </a:lnTo>
                  <a:lnTo>
                    <a:pt x="252698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17" name="object 217"/>
            <p:cNvPicPr/>
            <p:nvPr/>
          </p:nvPicPr>
          <p:blipFill>
            <a:blip r:embed="rId24" cstate="print"/>
            <a:stretch>
              <a:fillRect/>
            </a:stretch>
          </p:blipFill>
          <p:spPr>
            <a:xfrm>
              <a:off x="2928112" y="10018163"/>
              <a:ext cx="323765" cy="210820"/>
            </a:xfrm>
            <a:prstGeom prst="rect">
              <a:avLst/>
            </a:prstGeom>
          </p:spPr>
        </p:pic>
        <p:sp>
          <p:nvSpPr>
            <p:cNvPr id="218" name="object 218"/>
            <p:cNvSpPr/>
            <p:nvPr/>
          </p:nvSpPr>
          <p:spPr>
            <a:xfrm>
              <a:off x="3179886" y="10265317"/>
              <a:ext cx="15875" cy="15875"/>
            </a:xfrm>
            <a:custGeom>
              <a:avLst/>
              <a:gdLst/>
              <a:ahLst/>
              <a:cxnLst/>
              <a:rect l="l" t="t" r="r" b="b"/>
              <a:pathLst>
                <a:path w="15875" h="15875">
                  <a:moveTo>
                    <a:pt x="0" y="15521"/>
                  </a:moveTo>
                  <a:lnTo>
                    <a:pt x="15521" y="0"/>
                  </a:lnTo>
                </a:path>
              </a:pathLst>
            </a:custGeom>
            <a:ln w="24620">
              <a:solidFill>
                <a:srgbClr val="EB745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9" name="object 219"/>
            <p:cNvSpPr/>
            <p:nvPr/>
          </p:nvSpPr>
          <p:spPr>
            <a:xfrm>
              <a:off x="3038476" y="10265317"/>
              <a:ext cx="15875" cy="15875"/>
            </a:xfrm>
            <a:custGeom>
              <a:avLst/>
              <a:gdLst/>
              <a:ahLst/>
              <a:cxnLst/>
              <a:rect l="l" t="t" r="r" b="b"/>
              <a:pathLst>
                <a:path w="15875" h="15875">
                  <a:moveTo>
                    <a:pt x="0" y="15521"/>
                  </a:moveTo>
                  <a:lnTo>
                    <a:pt x="15521" y="0"/>
                  </a:lnTo>
                </a:path>
              </a:pathLst>
            </a:custGeom>
            <a:ln w="24620">
              <a:solidFill>
                <a:srgbClr val="EB745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0" name="object 220"/>
            <p:cNvSpPr/>
            <p:nvPr/>
          </p:nvSpPr>
          <p:spPr>
            <a:xfrm>
              <a:off x="3109836" y="10264854"/>
              <a:ext cx="15875" cy="15875"/>
            </a:xfrm>
            <a:custGeom>
              <a:avLst/>
              <a:gdLst/>
              <a:ahLst/>
              <a:cxnLst/>
              <a:rect l="l" t="t" r="r" b="b"/>
              <a:pathLst>
                <a:path w="15875" h="15875">
                  <a:moveTo>
                    <a:pt x="0" y="15521"/>
                  </a:moveTo>
                  <a:lnTo>
                    <a:pt x="15521" y="0"/>
                  </a:lnTo>
                </a:path>
              </a:pathLst>
            </a:custGeom>
            <a:ln w="24620">
              <a:solidFill>
                <a:srgbClr val="EB745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1" name="object 221"/>
            <p:cNvSpPr/>
            <p:nvPr/>
          </p:nvSpPr>
          <p:spPr>
            <a:xfrm>
              <a:off x="3867008" y="10483075"/>
              <a:ext cx="209550" cy="0"/>
            </a:xfrm>
            <a:custGeom>
              <a:avLst/>
              <a:gdLst/>
              <a:ahLst/>
              <a:cxnLst/>
              <a:rect l="l" t="t" r="r" b="b"/>
              <a:pathLst>
                <a:path w="209550">
                  <a:moveTo>
                    <a:pt x="0" y="0"/>
                  </a:moveTo>
                  <a:lnTo>
                    <a:pt x="209455" y="0"/>
                  </a:lnTo>
                </a:path>
              </a:pathLst>
            </a:custGeom>
            <a:ln w="20263">
              <a:solidFill>
                <a:srgbClr val="EB745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22" name="object 222"/>
          <p:cNvSpPr txBox="1"/>
          <p:nvPr/>
        </p:nvSpPr>
        <p:spPr>
          <a:xfrm>
            <a:off x="3360113" y="9926444"/>
            <a:ext cx="1695450" cy="82676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3020" marR="146685">
              <a:lnSpc>
                <a:spcPct val="102099"/>
              </a:lnSpc>
              <a:spcBef>
                <a:spcPts val="95"/>
              </a:spcBef>
            </a:pPr>
            <a:r>
              <a:rPr sz="1250" b="1" spc="90" dirty="0">
                <a:solidFill>
                  <a:srgbClr val="025051"/>
                </a:solidFill>
                <a:latin typeface="Montserrat"/>
                <a:cs typeface="Montserrat"/>
              </a:rPr>
              <a:t>PRECIPITACIÓN </a:t>
            </a:r>
            <a:r>
              <a:rPr sz="1250" b="1" spc="85" dirty="0">
                <a:solidFill>
                  <a:srgbClr val="025051"/>
                </a:solidFill>
                <a:latin typeface="Montserrat"/>
                <a:cs typeface="Montserrat"/>
              </a:rPr>
              <a:t>MEDIA</a:t>
            </a:r>
            <a:r>
              <a:rPr sz="1250" b="1" spc="204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b="1" spc="95" dirty="0">
                <a:solidFill>
                  <a:srgbClr val="025051"/>
                </a:solidFill>
                <a:latin typeface="Montserrat"/>
                <a:cs typeface="Montserrat"/>
              </a:rPr>
              <a:t>ANUAL</a:t>
            </a:r>
            <a:endParaRPr sz="1250">
              <a:latin typeface="Montserrat"/>
              <a:cs typeface="Montserrat"/>
            </a:endParaRPr>
          </a:p>
          <a:p>
            <a:pPr marL="33020">
              <a:lnSpc>
                <a:spcPct val="100000"/>
              </a:lnSpc>
              <a:spcBef>
                <a:spcPts val="10"/>
              </a:spcBef>
              <a:tabLst>
                <a:tab pos="779780" algn="l"/>
              </a:tabLst>
            </a:pPr>
            <a:r>
              <a:rPr sz="1900" spc="-25" dirty="0">
                <a:solidFill>
                  <a:srgbClr val="223658"/>
                </a:solidFill>
                <a:latin typeface="Montserrat Light"/>
                <a:cs typeface="Montserrat Light"/>
              </a:rPr>
              <a:t>224</a:t>
            </a:r>
            <a:r>
              <a:rPr sz="1900" dirty="0">
                <a:solidFill>
                  <a:srgbClr val="223658"/>
                </a:solidFill>
                <a:latin typeface="Montserrat Light"/>
                <a:cs typeface="Montserrat Light"/>
              </a:rPr>
              <a:t>	3560</a:t>
            </a:r>
            <a:r>
              <a:rPr sz="1900" spc="30" dirty="0">
                <a:solidFill>
                  <a:srgbClr val="223658"/>
                </a:solidFill>
                <a:latin typeface="Montserrat Light"/>
                <a:cs typeface="Montserrat Light"/>
              </a:rPr>
              <a:t> </a:t>
            </a:r>
            <a:r>
              <a:rPr sz="950" b="1" spc="-35" dirty="0">
                <a:solidFill>
                  <a:srgbClr val="223658"/>
                </a:solidFill>
                <a:latin typeface="Montserrat"/>
                <a:cs typeface="Montserrat"/>
              </a:rPr>
              <a:t>mm</a:t>
            </a:r>
            <a:endParaRPr sz="950">
              <a:latin typeface="Montserrat"/>
              <a:cs typeface="Montserrat"/>
            </a:endParaRPr>
          </a:p>
          <a:p>
            <a:pPr marL="12700">
              <a:lnSpc>
                <a:spcPct val="100000"/>
              </a:lnSpc>
            </a:pPr>
            <a:r>
              <a:rPr sz="800" i="1" spc="-25" dirty="0">
                <a:solidFill>
                  <a:srgbClr val="025051"/>
                </a:solidFill>
                <a:latin typeface="Montserrat Light"/>
                <a:cs typeface="Montserrat Light"/>
              </a:rPr>
              <a:t>(DANE,</a:t>
            </a:r>
            <a:r>
              <a:rPr sz="800" i="1" spc="5" dirty="0">
                <a:solidFill>
                  <a:srgbClr val="025051"/>
                </a:solidFill>
                <a:latin typeface="Montserrat Light"/>
                <a:cs typeface="Montserrat Light"/>
              </a:rPr>
              <a:t> </a:t>
            </a:r>
            <a:r>
              <a:rPr sz="800" i="1" spc="-10" dirty="0">
                <a:solidFill>
                  <a:srgbClr val="025051"/>
                </a:solidFill>
                <a:latin typeface="Montserrat Light"/>
                <a:cs typeface="Montserrat Light"/>
              </a:rPr>
              <a:t>2015B).</a:t>
            </a:r>
            <a:endParaRPr sz="800">
              <a:latin typeface="Montserrat Light"/>
              <a:cs typeface="Montserrat Light"/>
            </a:endParaRPr>
          </a:p>
        </p:txBody>
      </p:sp>
      <p:sp>
        <p:nvSpPr>
          <p:cNvPr id="223" name="object 223"/>
          <p:cNvSpPr txBox="1"/>
          <p:nvPr/>
        </p:nvSpPr>
        <p:spPr>
          <a:xfrm>
            <a:off x="911136" y="16790624"/>
            <a:ext cx="1329055" cy="53403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2099"/>
              </a:lnSpc>
              <a:spcBef>
                <a:spcPts val="95"/>
              </a:spcBef>
            </a:pPr>
            <a:r>
              <a:rPr sz="1250" b="1" spc="95" dirty="0">
                <a:solidFill>
                  <a:srgbClr val="025051"/>
                </a:solidFill>
                <a:latin typeface="Montserrat"/>
                <a:cs typeface="Montserrat"/>
              </a:rPr>
              <a:t>PRINCIPALES COBERTURAS</a:t>
            </a:r>
            <a:endParaRPr sz="1250">
              <a:latin typeface="Montserrat"/>
              <a:cs typeface="Montserrat"/>
            </a:endParaRPr>
          </a:p>
          <a:p>
            <a:pPr marL="12700">
              <a:lnSpc>
                <a:spcPts val="944"/>
              </a:lnSpc>
            </a:pPr>
            <a:r>
              <a:rPr sz="800" i="1" spc="-25" dirty="0">
                <a:solidFill>
                  <a:srgbClr val="025051"/>
                </a:solidFill>
                <a:latin typeface="Montserrat Light"/>
                <a:cs typeface="Montserrat Light"/>
              </a:rPr>
              <a:t>(IDEAM,</a:t>
            </a:r>
            <a:r>
              <a:rPr sz="800" i="1" spc="10" dirty="0">
                <a:solidFill>
                  <a:srgbClr val="025051"/>
                </a:solidFill>
                <a:latin typeface="Montserrat Light"/>
                <a:cs typeface="Montserrat Light"/>
              </a:rPr>
              <a:t> </a:t>
            </a:r>
            <a:r>
              <a:rPr sz="800" i="1" spc="-10" dirty="0">
                <a:solidFill>
                  <a:srgbClr val="025051"/>
                </a:solidFill>
                <a:latin typeface="Montserrat Light"/>
                <a:cs typeface="Montserrat Light"/>
              </a:rPr>
              <a:t>2021).</a:t>
            </a:r>
            <a:endParaRPr sz="800">
              <a:latin typeface="Montserrat Light"/>
              <a:cs typeface="Montserrat Light"/>
            </a:endParaRPr>
          </a:p>
        </p:txBody>
      </p:sp>
      <p:sp>
        <p:nvSpPr>
          <p:cNvPr id="224" name="object 224"/>
          <p:cNvSpPr txBox="1"/>
          <p:nvPr/>
        </p:nvSpPr>
        <p:spPr>
          <a:xfrm>
            <a:off x="12648392" y="11947291"/>
            <a:ext cx="1025525" cy="73723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2099"/>
              </a:lnSpc>
              <a:spcBef>
                <a:spcPts val="95"/>
              </a:spcBef>
            </a:pPr>
            <a:r>
              <a:rPr sz="1250" b="1" spc="95" dirty="0">
                <a:solidFill>
                  <a:srgbClr val="025051"/>
                </a:solidFill>
                <a:latin typeface="Montserrat"/>
                <a:cs typeface="Montserrat"/>
              </a:rPr>
              <a:t>ÍNDICE</a:t>
            </a:r>
            <a:r>
              <a:rPr sz="1250" b="1" spc="20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b="1" spc="80" dirty="0">
                <a:solidFill>
                  <a:srgbClr val="025051"/>
                </a:solidFill>
                <a:latin typeface="Montserrat"/>
                <a:cs typeface="Montserrat"/>
              </a:rPr>
              <a:t>DE </a:t>
            </a:r>
            <a:r>
              <a:rPr sz="1250" b="1" spc="90" dirty="0">
                <a:solidFill>
                  <a:srgbClr val="025051"/>
                </a:solidFill>
                <a:latin typeface="Montserrat"/>
                <a:cs typeface="Montserrat"/>
              </a:rPr>
              <a:t>HUELLA</a:t>
            </a:r>
            <a:endParaRPr sz="1250">
              <a:latin typeface="Montserrat"/>
              <a:cs typeface="Montserrat"/>
            </a:endParaRPr>
          </a:p>
          <a:p>
            <a:pPr marL="12700">
              <a:lnSpc>
                <a:spcPct val="100000"/>
              </a:lnSpc>
              <a:spcBef>
                <a:spcPts val="30"/>
              </a:spcBef>
            </a:pPr>
            <a:r>
              <a:rPr sz="1250" b="1" spc="100" dirty="0">
                <a:solidFill>
                  <a:srgbClr val="025051"/>
                </a:solidFill>
                <a:latin typeface="Montserrat"/>
                <a:cs typeface="Montserrat"/>
              </a:rPr>
              <a:t>HUMANA</a:t>
            </a:r>
            <a:endParaRPr sz="1250">
              <a:latin typeface="Montserrat"/>
              <a:cs typeface="Montserrat"/>
            </a:endParaRPr>
          </a:p>
          <a:p>
            <a:pPr marL="12700">
              <a:lnSpc>
                <a:spcPct val="100000"/>
              </a:lnSpc>
              <a:spcBef>
                <a:spcPts val="50"/>
              </a:spcBef>
            </a:pPr>
            <a:r>
              <a:rPr sz="800" i="1" spc="-25" dirty="0">
                <a:solidFill>
                  <a:srgbClr val="025051"/>
                </a:solidFill>
                <a:latin typeface="Montserrat Light"/>
                <a:cs typeface="Montserrat Light"/>
              </a:rPr>
              <a:t>(IAvH</a:t>
            </a:r>
            <a:r>
              <a:rPr sz="800" i="1" spc="-10" dirty="0">
                <a:solidFill>
                  <a:srgbClr val="025051"/>
                </a:solidFill>
                <a:latin typeface="Montserrat Light"/>
                <a:cs typeface="Montserrat Light"/>
              </a:rPr>
              <a:t> </a:t>
            </a:r>
            <a:r>
              <a:rPr sz="800" i="1" spc="-20" dirty="0">
                <a:solidFill>
                  <a:srgbClr val="025051"/>
                </a:solidFill>
                <a:latin typeface="Montserrat Light"/>
                <a:cs typeface="Montserrat Light"/>
              </a:rPr>
              <a:t>2016)</a:t>
            </a:r>
            <a:endParaRPr sz="800">
              <a:latin typeface="Montserrat Light"/>
              <a:cs typeface="Montserrat Light"/>
            </a:endParaRPr>
          </a:p>
        </p:txBody>
      </p:sp>
      <p:sp>
        <p:nvSpPr>
          <p:cNvPr id="225" name="object 225"/>
          <p:cNvSpPr txBox="1"/>
          <p:nvPr/>
        </p:nvSpPr>
        <p:spPr>
          <a:xfrm>
            <a:off x="12167708" y="14482033"/>
            <a:ext cx="1579245" cy="121983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514350">
              <a:lnSpc>
                <a:spcPct val="100000"/>
              </a:lnSpc>
              <a:spcBef>
                <a:spcPts val="125"/>
              </a:spcBef>
            </a:pPr>
            <a:r>
              <a:rPr sz="1250" b="1" spc="95" dirty="0">
                <a:solidFill>
                  <a:srgbClr val="025051"/>
                </a:solidFill>
                <a:latin typeface="Montserrat"/>
                <a:cs typeface="Montserrat"/>
              </a:rPr>
              <a:t>CAMBIO</a:t>
            </a:r>
            <a:endParaRPr sz="1250">
              <a:latin typeface="Montserrat"/>
              <a:cs typeface="Montserrat"/>
            </a:endParaRPr>
          </a:p>
          <a:p>
            <a:pPr marL="514350">
              <a:lnSpc>
                <a:spcPct val="100000"/>
              </a:lnSpc>
              <a:spcBef>
                <a:spcPts val="30"/>
              </a:spcBef>
            </a:pPr>
            <a:r>
              <a:rPr sz="1250" b="1" spc="85" dirty="0">
                <a:solidFill>
                  <a:srgbClr val="025051"/>
                </a:solidFill>
                <a:latin typeface="Montserrat"/>
                <a:cs typeface="Montserrat"/>
              </a:rPr>
              <a:t>CLIMÁTICO</a:t>
            </a:r>
            <a:endParaRPr sz="1250">
              <a:latin typeface="Montserrat"/>
              <a:cs typeface="Montserrat"/>
            </a:endParaRPr>
          </a:p>
          <a:p>
            <a:pPr marL="14604">
              <a:lnSpc>
                <a:spcPct val="100000"/>
              </a:lnSpc>
              <a:spcBef>
                <a:spcPts val="430"/>
              </a:spcBef>
            </a:pPr>
            <a:r>
              <a:rPr sz="1100" dirty="0">
                <a:solidFill>
                  <a:srgbClr val="025051"/>
                </a:solidFill>
                <a:latin typeface="Montserrat"/>
                <a:cs typeface="Montserrat"/>
              </a:rPr>
              <a:t>Entre</a:t>
            </a:r>
            <a:r>
              <a:rPr sz="1100" spc="3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dirty="0">
                <a:solidFill>
                  <a:srgbClr val="025051"/>
                </a:solidFill>
                <a:latin typeface="Montserrat"/>
                <a:cs typeface="Montserrat"/>
              </a:rPr>
              <a:t>2011</a:t>
            </a:r>
            <a:r>
              <a:rPr sz="1100" spc="3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dirty="0">
                <a:solidFill>
                  <a:srgbClr val="025051"/>
                </a:solidFill>
                <a:latin typeface="Montserrat"/>
                <a:cs typeface="Montserrat"/>
              </a:rPr>
              <a:t>a</a:t>
            </a:r>
            <a:r>
              <a:rPr sz="1100" spc="3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spc="-20" dirty="0">
                <a:solidFill>
                  <a:srgbClr val="025051"/>
                </a:solidFill>
                <a:latin typeface="Montserrat"/>
                <a:cs typeface="Montserrat"/>
              </a:rPr>
              <a:t>2040</a:t>
            </a:r>
            <a:endParaRPr sz="1100">
              <a:latin typeface="Montserrat"/>
              <a:cs typeface="Montserrat"/>
            </a:endParaRPr>
          </a:p>
          <a:p>
            <a:pPr marL="15240">
              <a:lnSpc>
                <a:spcPct val="100000"/>
              </a:lnSpc>
              <a:spcBef>
                <a:spcPts val="135"/>
              </a:spcBef>
            </a:pPr>
            <a:r>
              <a:rPr sz="800" i="1" spc="-20" dirty="0">
                <a:solidFill>
                  <a:srgbClr val="025051"/>
                </a:solidFill>
                <a:latin typeface="Montserrat Light"/>
                <a:cs typeface="Montserrat Light"/>
              </a:rPr>
              <a:t>(IDEAM</a:t>
            </a:r>
            <a:r>
              <a:rPr sz="800" i="1" spc="-30" dirty="0">
                <a:solidFill>
                  <a:srgbClr val="025051"/>
                </a:solidFill>
                <a:latin typeface="Montserrat Light"/>
                <a:cs typeface="Montserrat Light"/>
              </a:rPr>
              <a:t> </a:t>
            </a:r>
            <a:r>
              <a:rPr sz="800" i="1" dirty="0">
                <a:solidFill>
                  <a:srgbClr val="025051"/>
                </a:solidFill>
                <a:latin typeface="Montserrat Light"/>
                <a:cs typeface="Montserrat Light"/>
              </a:rPr>
              <a:t>et</a:t>
            </a:r>
            <a:r>
              <a:rPr sz="800" i="1" spc="-25" dirty="0">
                <a:solidFill>
                  <a:srgbClr val="025051"/>
                </a:solidFill>
                <a:latin typeface="Montserrat Light"/>
                <a:cs typeface="Montserrat Light"/>
              </a:rPr>
              <a:t> </a:t>
            </a:r>
            <a:r>
              <a:rPr sz="800" i="1" spc="-20" dirty="0">
                <a:solidFill>
                  <a:srgbClr val="025051"/>
                </a:solidFill>
                <a:latin typeface="Montserrat Light"/>
                <a:cs typeface="Montserrat Light"/>
              </a:rPr>
              <a:t>al.,</a:t>
            </a:r>
            <a:r>
              <a:rPr sz="800" i="1" spc="-25" dirty="0">
                <a:solidFill>
                  <a:srgbClr val="025051"/>
                </a:solidFill>
                <a:latin typeface="Montserrat Light"/>
                <a:cs typeface="Montserrat Light"/>
              </a:rPr>
              <a:t> </a:t>
            </a:r>
            <a:r>
              <a:rPr sz="800" i="1" spc="-10" dirty="0">
                <a:solidFill>
                  <a:srgbClr val="025051"/>
                </a:solidFill>
                <a:latin typeface="Montserrat Light"/>
                <a:cs typeface="Montserrat Light"/>
              </a:rPr>
              <a:t>2015)</a:t>
            </a:r>
            <a:endParaRPr sz="800">
              <a:latin typeface="Montserrat Light"/>
              <a:cs typeface="Montserrat Light"/>
            </a:endParaRPr>
          </a:p>
          <a:p>
            <a:pPr marL="12700">
              <a:lnSpc>
                <a:spcPts val="935"/>
              </a:lnSpc>
              <a:spcBef>
                <a:spcPts val="60"/>
              </a:spcBef>
            </a:pPr>
            <a:r>
              <a:rPr sz="800" spc="-30" dirty="0">
                <a:solidFill>
                  <a:srgbClr val="025051"/>
                </a:solidFill>
                <a:latin typeface="Montserrat"/>
                <a:cs typeface="Montserrat"/>
              </a:rPr>
              <a:t>Temperatura</a:t>
            </a:r>
            <a:r>
              <a:rPr sz="800" spc="4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800" spc="-10" dirty="0">
                <a:solidFill>
                  <a:srgbClr val="025051"/>
                </a:solidFill>
                <a:latin typeface="Montserrat"/>
                <a:cs typeface="Montserrat"/>
              </a:rPr>
              <a:t>media</a:t>
            </a:r>
            <a:endParaRPr sz="800">
              <a:latin typeface="Montserrat"/>
              <a:cs typeface="Montserrat"/>
            </a:endParaRPr>
          </a:p>
          <a:p>
            <a:pPr marL="12700">
              <a:lnSpc>
                <a:spcPts val="2495"/>
              </a:lnSpc>
              <a:tabLst>
                <a:tab pos="829310" algn="l"/>
              </a:tabLst>
            </a:pPr>
            <a:r>
              <a:rPr sz="3150" baseline="-5291" dirty="0">
                <a:solidFill>
                  <a:srgbClr val="EB7457"/>
                </a:solidFill>
                <a:latin typeface="Montserrat"/>
                <a:cs typeface="Montserrat"/>
              </a:rPr>
              <a:t>+</a:t>
            </a:r>
            <a:r>
              <a:rPr sz="3150" spc="-540" baseline="-5291" dirty="0">
                <a:solidFill>
                  <a:srgbClr val="EB7457"/>
                </a:solidFill>
                <a:latin typeface="Montserrat"/>
                <a:cs typeface="Montserrat"/>
              </a:rPr>
              <a:t> </a:t>
            </a:r>
            <a:r>
              <a:rPr sz="1600" b="1" spc="-20" dirty="0">
                <a:solidFill>
                  <a:srgbClr val="223658"/>
                </a:solidFill>
                <a:latin typeface="Montserrat"/>
                <a:cs typeface="Montserrat"/>
              </a:rPr>
              <a:t>0,81</a:t>
            </a:r>
            <a:r>
              <a:rPr sz="1600" b="1" dirty="0">
                <a:solidFill>
                  <a:srgbClr val="223658"/>
                </a:solidFill>
                <a:latin typeface="Montserrat"/>
                <a:cs typeface="Montserrat"/>
              </a:rPr>
              <a:t>	1,0</a:t>
            </a:r>
            <a:r>
              <a:rPr sz="1600" b="1" spc="-20" dirty="0">
                <a:solidFill>
                  <a:srgbClr val="223658"/>
                </a:solidFill>
                <a:latin typeface="Montserrat"/>
                <a:cs typeface="Montserrat"/>
              </a:rPr>
              <a:t> </a:t>
            </a:r>
            <a:r>
              <a:rPr sz="1200" b="1" spc="-25" dirty="0">
                <a:solidFill>
                  <a:srgbClr val="223658"/>
                </a:solidFill>
                <a:latin typeface="Montserrat"/>
                <a:cs typeface="Montserrat"/>
              </a:rPr>
              <a:t>ºC</a:t>
            </a:r>
            <a:endParaRPr sz="1200">
              <a:latin typeface="Montserrat"/>
              <a:cs typeface="Montserrat"/>
            </a:endParaRPr>
          </a:p>
        </p:txBody>
      </p:sp>
      <p:sp>
        <p:nvSpPr>
          <p:cNvPr id="230" name="object 230"/>
          <p:cNvSpPr txBox="1"/>
          <p:nvPr/>
        </p:nvSpPr>
        <p:spPr>
          <a:xfrm>
            <a:off x="5481620" y="312023"/>
            <a:ext cx="4739005" cy="13525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538480" algn="ctr">
              <a:lnSpc>
                <a:spcPct val="100000"/>
              </a:lnSpc>
              <a:spcBef>
                <a:spcPts val="100"/>
              </a:spcBef>
            </a:pPr>
            <a:endParaRPr lang="es-CO" sz="2200" dirty="0">
              <a:latin typeface="Gravesend Sans Medium"/>
              <a:cs typeface="Gravesend Sans Medium"/>
            </a:endParaRPr>
          </a:p>
          <a:p>
            <a:pPr marL="12700">
              <a:lnSpc>
                <a:spcPct val="100000"/>
              </a:lnSpc>
              <a:spcBef>
                <a:spcPts val="180"/>
              </a:spcBef>
              <a:tabLst>
                <a:tab pos="1449705" algn="l"/>
              </a:tabLst>
            </a:pPr>
            <a:r>
              <a:rPr sz="6350" b="1" spc="240" dirty="0">
                <a:solidFill>
                  <a:srgbClr val="025051"/>
                </a:solidFill>
                <a:latin typeface="Montserrat SemiBold"/>
                <a:cs typeface="Montserrat SemiBold"/>
              </a:rPr>
              <a:t>EL</a:t>
            </a:r>
            <a:r>
              <a:rPr sz="6350" b="1" dirty="0">
                <a:solidFill>
                  <a:srgbClr val="025051"/>
                </a:solidFill>
                <a:latin typeface="Montserrat SemiBold"/>
                <a:cs typeface="Montserrat SemiBold"/>
              </a:rPr>
              <a:t>	</a:t>
            </a:r>
            <a:r>
              <a:rPr sz="6350" b="1" spc="445" dirty="0">
                <a:solidFill>
                  <a:srgbClr val="025051"/>
                </a:solidFill>
                <a:latin typeface="Montserrat SemiBold"/>
                <a:cs typeface="Montserrat SemiBold"/>
              </a:rPr>
              <a:t>TUCÁN</a:t>
            </a:r>
            <a:endParaRPr sz="6350" dirty="0">
              <a:latin typeface="Montserrat SemiBold"/>
              <a:cs typeface="Montserrat SemiBold"/>
            </a:endParaRPr>
          </a:p>
        </p:txBody>
      </p:sp>
      <p:sp>
        <p:nvSpPr>
          <p:cNvPr id="231" name="object 231"/>
          <p:cNvSpPr txBox="1"/>
          <p:nvPr/>
        </p:nvSpPr>
        <p:spPr>
          <a:xfrm>
            <a:off x="5127194" y="3085377"/>
            <a:ext cx="1505585" cy="817880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250" b="1" spc="100" dirty="0">
                <a:solidFill>
                  <a:srgbClr val="025051"/>
                </a:solidFill>
                <a:latin typeface="Montserrat"/>
                <a:cs typeface="Montserrat"/>
              </a:rPr>
              <a:t>SUBZONA</a:t>
            </a:r>
            <a:endParaRPr sz="1250">
              <a:latin typeface="Montserrat"/>
              <a:cs typeface="Montserrat"/>
            </a:endParaRPr>
          </a:p>
          <a:p>
            <a:pPr marL="12700">
              <a:lnSpc>
                <a:spcPct val="100000"/>
              </a:lnSpc>
              <a:spcBef>
                <a:spcPts val="30"/>
              </a:spcBef>
            </a:pPr>
            <a:r>
              <a:rPr sz="1250" b="1" spc="85" dirty="0">
                <a:solidFill>
                  <a:srgbClr val="025051"/>
                </a:solidFill>
                <a:latin typeface="Montserrat"/>
                <a:cs typeface="Montserrat"/>
              </a:rPr>
              <a:t>HIDROGRÁFICA</a:t>
            </a:r>
            <a:endParaRPr sz="1250">
              <a:latin typeface="Montserrat"/>
              <a:cs typeface="Montserrat"/>
            </a:endParaRPr>
          </a:p>
          <a:p>
            <a:pPr marL="12700">
              <a:lnSpc>
                <a:spcPct val="100000"/>
              </a:lnSpc>
              <a:spcBef>
                <a:spcPts val="415"/>
              </a:spcBef>
            </a:pPr>
            <a:r>
              <a:rPr sz="1250" dirty="0">
                <a:solidFill>
                  <a:srgbClr val="025051"/>
                </a:solidFill>
                <a:latin typeface="Montserrat"/>
                <a:cs typeface="Montserrat"/>
              </a:rPr>
              <a:t>Río</a:t>
            </a:r>
            <a:r>
              <a:rPr sz="1250" spc="7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spc="-10" dirty="0">
                <a:solidFill>
                  <a:srgbClr val="025051"/>
                </a:solidFill>
                <a:latin typeface="Montserrat"/>
                <a:cs typeface="Montserrat"/>
              </a:rPr>
              <a:t>Cusiana</a:t>
            </a:r>
            <a:endParaRPr sz="1250">
              <a:latin typeface="Montserrat"/>
              <a:cs typeface="Montserrat"/>
            </a:endParaRPr>
          </a:p>
          <a:p>
            <a:pPr marL="12700">
              <a:lnSpc>
                <a:spcPct val="100000"/>
              </a:lnSpc>
              <a:spcBef>
                <a:spcPts val="305"/>
              </a:spcBef>
            </a:pPr>
            <a:r>
              <a:rPr sz="800" i="1" spc="-25" dirty="0">
                <a:solidFill>
                  <a:srgbClr val="025051"/>
                </a:solidFill>
                <a:latin typeface="Montserrat Light"/>
                <a:cs typeface="Montserrat Light"/>
              </a:rPr>
              <a:t>(IDEAM,</a:t>
            </a:r>
            <a:r>
              <a:rPr sz="800" i="1" spc="10" dirty="0">
                <a:solidFill>
                  <a:srgbClr val="025051"/>
                </a:solidFill>
                <a:latin typeface="Montserrat Light"/>
                <a:cs typeface="Montserrat Light"/>
              </a:rPr>
              <a:t> </a:t>
            </a:r>
            <a:r>
              <a:rPr sz="800" i="1" spc="-10" dirty="0">
                <a:solidFill>
                  <a:srgbClr val="025051"/>
                </a:solidFill>
                <a:latin typeface="Montserrat Light"/>
                <a:cs typeface="Montserrat Light"/>
              </a:rPr>
              <a:t>2013).</a:t>
            </a:r>
            <a:endParaRPr sz="800">
              <a:latin typeface="Montserrat Light"/>
              <a:cs typeface="Montserrat Light"/>
            </a:endParaRPr>
          </a:p>
        </p:txBody>
      </p:sp>
      <p:sp>
        <p:nvSpPr>
          <p:cNvPr id="232" name="object 232"/>
          <p:cNvSpPr txBox="1"/>
          <p:nvPr/>
        </p:nvSpPr>
        <p:spPr>
          <a:xfrm>
            <a:off x="8714191" y="16790230"/>
            <a:ext cx="1851660" cy="43370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600" b="1" spc="50" dirty="0">
                <a:solidFill>
                  <a:srgbClr val="025051"/>
                </a:solidFill>
                <a:latin typeface="Montserrat"/>
                <a:cs typeface="Montserrat"/>
              </a:rPr>
              <a:t>(A</a:t>
            </a:r>
            <a:r>
              <a:rPr sz="600" b="1" spc="11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600" b="1" spc="55" dirty="0">
                <a:solidFill>
                  <a:srgbClr val="025051"/>
                </a:solidFill>
                <a:latin typeface="Montserrat"/>
                <a:cs typeface="Montserrat"/>
              </a:rPr>
              <a:t>NIVEL</a:t>
            </a:r>
            <a:r>
              <a:rPr sz="600" b="1" spc="114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600" b="1" spc="60" dirty="0">
                <a:solidFill>
                  <a:srgbClr val="025051"/>
                </a:solidFill>
                <a:latin typeface="Montserrat"/>
                <a:cs typeface="Montserrat"/>
              </a:rPr>
              <a:t>MUNICIPAL)</a:t>
            </a:r>
            <a:endParaRPr sz="600">
              <a:latin typeface="Montserrat"/>
              <a:cs typeface="Montserrat"/>
            </a:endParaRPr>
          </a:p>
          <a:p>
            <a:pPr marL="12700">
              <a:lnSpc>
                <a:spcPts val="1490"/>
              </a:lnSpc>
              <a:spcBef>
                <a:spcPts val="15"/>
              </a:spcBef>
            </a:pPr>
            <a:r>
              <a:rPr sz="1250" b="1" spc="100" dirty="0">
                <a:solidFill>
                  <a:srgbClr val="025051"/>
                </a:solidFill>
                <a:latin typeface="Montserrat"/>
                <a:cs typeface="Montserrat"/>
              </a:rPr>
              <a:t>POBLACIÓN</a:t>
            </a:r>
            <a:r>
              <a:rPr sz="1250" b="1" spc="22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b="1" spc="85" dirty="0">
                <a:solidFill>
                  <a:srgbClr val="025051"/>
                </a:solidFill>
                <a:latin typeface="Montserrat"/>
                <a:cs typeface="Montserrat"/>
              </a:rPr>
              <a:t>TOTAL</a:t>
            </a:r>
            <a:endParaRPr sz="1250">
              <a:latin typeface="Montserrat"/>
              <a:cs typeface="Montserrat"/>
            </a:endParaRPr>
          </a:p>
          <a:p>
            <a:pPr marL="12700">
              <a:lnSpc>
                <a:spcPts val="950"/>
              </a:lnSpc>
            </a:pPr>
            <a:r>
              <a:rPr sz="800" i="1" spc="-25" dirty="0">
                <a:solidFill>
                  <a:srgbClr val="025051"/>
                </a:solidFill>
                <a:latin typeface="Montserrat Light"/>
                <a:cs typeface="Montserrat Light"/>
              </a:rPr>
              <a:t>(DNP,</a:t>
            </a:r>
            <a:r>
              <a:rPr sz="800" i="1" spc="-15" dirty="0">
                <a:solidFill>
                  <a:srgbClr val="025051"/>
                </a:solidFill>
                <a:latin typeface="Montserrat Light"/>
                <a:cs typeface="Montserrat Light"/>
              </a:rPr>
              <a:t> </a:t>
            </a:r>
            <a:r>
              <a:rPr sz="800" i="1" spc="-20" dirty="0">
                <a:solidFill>
                  <a:srgbClr val="025051"/>
                </a:solidFill>
                <a:latin typeface="Montserrat Light"/>
                <a:cs typeface="Montserrat Light"/>
              </a:rPr>
              <a:t>2021)</a:t>
            </a:r>
            <a:endParaRPr sz="800">
              <a:latin typeface="Montserrat Light"/>
              <a:cs typeface="Montserrat Light"/>
            </a:endParaRPr>
          </a:p>
        </p:txBody>
      </p:sp>
      <p:grpSp>
        <p:nvGrpSpPr>
          <p:cNvPr id="233" name="object 233"/>
          <p:cNvGrpSpPr/>
          <p:nvPr/>
        </p:nvGrpSpPr>
        <p:grpSpPr>
          <a:xfrm>
            <a:off x="3629160" y="11921045"/>
            <a:ext cx="407034" cy="407034"/>
            <a:chOff x="3629160" y="11921045"/>
            <a:chExt cx="407034" cy="407034"/>
          </a:xfrm>
        </p:grpSpPr>
        <p:sp>
          <p:nvSpPr>
            <p:cNvPr id="234" name="object 234"/>
            <p:cNvSpPr/>
            <p:nvPr/>
          </p:nvSpPr>
          <p:spPr>
            <a:xfrm>
              <a:off x="3629160" y="11921045"/>
              <a:ext cx="407034" cy="407034"/>
            </a:xfrm>
            <a:custGeom>
              <a:avLst/>
              <a:gdLst/>
              <a:ahLst/>
              <a:cxnLst/>
              <a:rect l="l" t="t" r="r" b="b"/>
              <a:pathLst>
                <a:path w="407035" h="407034">
                  <a:moveTo>
                    <a:pt x="203518" y="0"/>
                  </a:moveTo>
                  <a:lnTo>
                    <a:pt x="156852" y="5374"/>
                  </a:lnTo>
                  <a:lnTo>
                    <a:pt x="114014" y="20685"/>
                  </a:lnTo>
                  <a:lnTo>
                    <a:pt x="76226" y="44709"/>
                  </a:lnTo>
                  <a:lnTo>
                    <a:pt x="44709" y="76224"/>
                  </a:lnTo>
                  <a:lnTo>
                    <a:pt x="20685" y="114011"/>
                  </a:lnTo>
                  <a:lnTo>
                    <a:pt x="5374" y="156846"/>
                  </a:lnTo>
                  <a:lnTo>
                    <a:pt x="0" y="203508"/>
                  </a:lnTo>
                  <a:lnTo>
                    <a:pt x="5374" y="250173"/>
                  </a:lnTo>
                  <a:lnTo>
                    <a:pt x="20685" y="293011"/>
                  </a:lnTo>
                  <a:lnTo>
                    <a:pt x="44709" y="330798"/>
                  </a:lnTo>
                  <a:lnTo>
                    <a:pt x="76224" y="362314"/>
                  </a:lnTo>
                  <a:lnTo>
                    <a:pt x="114011" y="386337"/>
                  </a:lnTo>
                  <a:lnTo>
                    <a:pt x="156846" y="401645"/>
                  </a:lnTo>
                  <a:lnTo>
                    <a:pt x="203508" y="407016"/>
                  </a:lnTo>
                  <a:lnTo>
                    <a:pt x="250173" y="401641"/>
                  </a:lnTo>
                  <a:lnTo>
                    <a:pt x="293011" y="386332"/>
                  </a:lnTo>
                  <a:lnTo>
                    <a:pt x="330799" y="362310"/>
                  </a:lnTo>
                  <a:lnTo>
                    <a:pt x="362316" y="330795"/>
                  </a:lnTo>
                  <a:lnTo>
                    <a:pt x="386340" y="293009"/>
                  </a:lnTo>
                  <a:lnTo>
                    <a:pt x="401651" y="250173"/>
                  </a:lnTo>
                  <a:lnTo>
                    <a:pt x="407026" y="203508"/>
                  </a:lnTo>
                  <a:lnTo>
                    <a:pt x="401651" y="156846"/>
                  </a:lnTo>
                  <a:lnTo>
                    <a:pt x="386341" y="114011"/>
                  </a:lnTo>
                  <a:lnTo>
                    <a:pt x="362317" y="76224"/>
                  </a:lnTo>
                  <a:lnTo>
                    <a:pt x="330801" y="44709"/>
                  </a:lnTo>
                  <a:lnTo>
                    <a:pt x="293015" y="20685"/>
                  </a:lnTo>
                  <a:lnTo>
                    <a:pt x="250180" y="5374"/>
                  </a:lnTo>
                  <a:lnTo>
                    <a:pt x="203518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5" name="object 235"/>
            <p:cNvSpPr/>
            <p:nvPr/>
          </p:nvSpPr>
          <p:spPr>
            <a:xfrm>
              <a:off x="3709593" y="12006331"/>
              <a:ext cx="202565" cy="263525"/>
            </a:xfrm>
            <a:custGeom>
              <a:avLst/>
              <a:gdLst/>
              <a:ahLst/>
              <a:cxnLst/>
              <a:rect l="l" t="t" r="r" b="b"/>
              <a:pathLst>
                <a:path w="202564" h="263525">
                  <a:moveTo>
                    <a:pt x="175817" y="0"/>
                  </a:moveTo>
                  <a:lnTo>
                    <a:pt x="26241" y="0"/>
                  </a:lnTo>
                  <a:lnTo>
                    <a:pt x="16028" y="2061"/>
                  </a:lnTo>
                  <a:lnTo>
                    <a:pt x="7687" y="7683"/>
                  </a:lnTo>
                  <a:lnTo>
                    <a:pt x="2062" y="16024"/>
                  </a:lnTo>
                  <a:lnTo>
                    <a:pt x="0" y="26241"/>
                  </a:lnTo>
                  <a:lnTo>
                    <a:pt x="0" y="237247"/>
                  </a:lnTo>
                  <a:lnTo>
                    <a:pt x="2062" y="247459"/>
                  </a:lnTo>
                  <a:lnTo>
                    <a:pt x="7687" y="255801"/>
                  </a:lnTo>
                  <a:lnTo>
                    <a:pt x="16028" y="261425"/>
                  </a:lnTo>
                  <a:lnTo>
                    <a:pt x="26241" y="263488"/>
                  </a:lnTo>
                  <a:lnTo>
                    <a:pt x="175817" y="263488"/>
                  </a:lnTo>
                  <a:lnTo>
                    <a:pt x="186034" y="261425"/>
                  </a:lnTo>
                  <a:lnTo>
                    <a:pt x="194375" y="255801"/>
                  </a:lnTo>
                  <a:lnTo>
                    <a:pt x="199997" y="247459"/>
                  </a:lnTo>
                  <a:lnTo>
                    <a:pt x="202059" y="237247"/>
                  </a:lnTo>
                  <a:lnTo>
                    <a:pt x="202059" y="26241"/>
                  </a:lnTo>
                  <a:lnTo>
                    <a:pt x="199997" y="16024"/>
                  </a:lnTo>
                  <a:lnTo>
                    <a:pt x="194375" y="7683"/>
                  </a:lnTo>
                  <a:lnTo>
                    <a:pt x="186034" y="2061"/>
                  </a:lnTo>
                  <a:lnTo>
                    <a:pt x="175817" y="0"/>
                  </a:lnTo>
                  <a:close/>
                </a:path>
              </a:pathLst>
            </a:custGeom>
            <a:solidFill>
              <a:srgbClr val="EB745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36" name="object 236"/>
            <p:cNvPicPr/>
            <p:nvPr/>
          </p:nvPicPr>
          <p:blipFill>
            <a:blip r:embed="rId25" cstate="print"/>
            <a:stretch>
              <a:fillRect/>
            </a:stretch>
          </p:blipFill>
          <p:spPr>
            <a:xfrm>
              <a:off x="3752508" y="11983899"/>
              <a:ext cx="181805" cy="243224"/>
            </a:xfrm>
            <a:prstGeom prst="rect">
              <a:avLst/>
            </a:prstGeom>
          </p:spPr>
        </p:pic>
        <p:sp>
          <p:nvSpPr>
            <p:cNvPr id="237" name="object 237"/>
            <p:cNvSpPr/>
            <p:nvPr/>
          </p:nvSpPr>
          <p:spPr>
            <a:xfrm>
              <a:off x="3742379" y="11973767"/>
              <a:ext cx="202565" cy="263525"/>
            </a:xfrm>
            <a:custGeom>
              <a:avLst/>
              <a:gdLst/>
              <a:ahLst/>
              <a:cxnLst/>
              <a:rect l="l" t="t" r="r" b="b"/>
              <a:pathLst>
                <a:path w="202564" h="263525">
                  <a:moveTo>
                    <a:pt x="175817" y="0"/>
                  </a:moveTo>
                  <a:lnTo>
                    <a:pt x="26241" y="0"/>
                  </a:lnTo>
                  <a:lnTo>
                    <a:pt x="16024" y="2062"/>
                  </a:lnTo>
                  <a:lnTo>
                    <a:pt x="7683" y="7687"/>
                  </a:lnTo>
                  <a:lnTo>
                    <a:pt x="2061" y="16028"/>
                  </a:lnTo>
                  <a:lnTo>
                    <a:pt x="0" y="26241"/>
                  </a:lnTo>
                  <a:lnTo>
                    <a:pt x="0" y="237247"/>
                  </a:lnTo>
                  <a:lnTo>
                    <a:pt x="2061" y="247463"/>
                  </a:lnTo>
                  <a:lnTo>
                    <a:pt x="7683" y="255804"/>
                  </a:lnTo>
                  <a:lnTo>
                    <a:pt x="16024" y="261427"/>
                  </a:lnTo>
                  <a:lnTo>
                    <a:pt x="26241" y="263488"/>
                  </a:lnTo>
                  <a:lnTo>
                    <a:pt x="175817" y="263488"/>
                  </a:lnTo>
                  <a:lnTo>
                    <a:pt x="186030" y="261427"/>
                  </a:lnTo>
                  <a:lnTo>
                    <a:pt x="194371" y="255804"/>
                  </a:lnTo>
                  <a:lnTo>
                    <a:pt x="199996" y="247463"/>
                  </a:lnTo>
                  <a:lnTo>
                    <a:pt x="200852" y="243224"/>
                  </a:lnTo>
                  <a:lnTo>
                    <a:pt x="22938" y="243224"/>
                  </a:lnTo>
                  <a:lnTo>
                    <a:pt x="20263" y="240550"/>
                  </a:lnTo>
                  <a:lnTo>
                    <a:pt x="20263" y="22948"/>
                  </a:lnTo>
                  <a:lnTo>
                    <a:pt x="22938" y="20263"/>
                  </a:lnTo>
                  <a:lnTo>
                    <a:pt x="200851" y="20263"/>
                  </a:lnTo>
                  <a:lnTo>
                    <a:pt x="199996" y="16028"/>
                  </a:lnTo>
                  <a:lnTo>
                    <a:pt x="194371" y="7687"/>
                  </a:lnTo>
                  <a:lnTo>
                    <a:pt x="186030" y="2062"/>
                  </a:lnTo>
                  <a:lnTo>
                    <a:pt x="175817" y="0"/>
                  </a:lnTo>
                  <a:close/>
                </a:path>
                <a:path w="202564" h="263525">
                  <a:moveTo>
                    <a:pt x="200851" y="20263"/>
                  </a:moveTo>
                  <a:lnTo>
                    <a:pt x="179110" y="20263"/>
                  </a:lnTo>
                  <a:lnTo>
                    <a:pt x="181795" y="22948"/>
                  </a:lnTo>
                  <a:lnTo>
                    <a:pt x="181795" y="240550"/>
                  </a:lnTo>
                  <a:lnTo>
                    <a:pt x="179110" y="243224"/>
                  </a:lnTo>
                  <a:lnTo>
                    <a:pt x="200852" y="243224"/>
                  </a:lnTo>
                  <a:lnTo>
                    <a:pt x="202059" y="237247"/>
                  </a:lnTo>
                  <a:lnTo>
                    <a:pt x="202059" y="26241"/>
                  </a:lnTo>
                  <a:lnTo>
                    <a:pt x="200851" y="20263"/>
                  </a:lnTo>
                  <a:close/>
                </a:path>
              </a:pathLst>
            </a:custGeom>
            <a:solidFill>
              <a:srgbClr val="EB745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8" name="object 238"/>
            <p:cNvSpPr/>
            <p:nvPr/>
          </p:nvSpPr>
          <p:spPr>
            <a:xfrm>
              <a:off x="3786517" y="12023529"/>
              <a:ext cx="37465" cy="0"/>
            </a:xfrm>
            <a:custGeom>
              <a:avLst/>
              <a:gdLst/>
              <a:ahLst/>
              <a:cxnLst/>
              <a:rect l="l" t="t" r="r" b="b"/>
              <a:pathLst>
                <a:path w="37464">
                  <a:moveTo>
                    <a:pt x="0" y="0"/>
                  </a:moveTo>
                  <a:lnTo>
                    <a:pt x="36900" y="0"/>
                  </a:lnTo>
                </a:path>
              </a:pathLst>
            </a:custGeom>
            <a:ln w="20263">
              <a:solidFill>
                <a:srgbClr val="EB745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9" name="object 239"/>
            <p:cNvSpPr/>
            <p:nvPr/>
          </p:nvSpPr>
          <p:spPr>
            <a:xfrm>
              <a:off x="3786517" y="12071148"/>
              <a:ext cx="112395" cy="0"/>
            </a:xfrm>
            <a:custGeom>
              <a:avLst/>
              <a:gdLst/>
              <a:ahLst/>
              <a:cxnLst/>
              <a:rect l="l" t="t" r="r" b="b"/>
              <a:pathLst>
                <a:path w="112395">
                  <a:moveTo>
                    <a:pt x="0" y="0"/>
                  </a:moveTo>
                  <a:lnTo>
                    <a:pt x="111906" y="0"/>
                  </a:lnTo>
                </a:path>
              </a:pathLst>
            </a:custGeom>
            <a:ln w="20263">
              <a:solidFill>
                <a:srgbClr val="EB745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0" name="object 240"/>
            <p:cNvSpPr/>
            <p:nvPr/>
          </p:nvSpPr>
          <p:spPr>
            <a:xfrm>
              <a:off x="3791279" y="12114043"/>
              <a:ext cx="77470" cy="0"/>
            </a:xfrm>
            <a:custGeom>
              <a:avLst/>
              <a:gdLst/>
              <a:ahLst/>
              <a:cxnLst/>
              <a:rect l="l" t="t" r="r" b="b"/>
              <a:pathLst>
                <a:path w="77470">
                  <a:moveTo>
                    <a:pt x="0" y="0"/>
                  </a:moveTo>
                  <a:lnTo>
                    <a:pt x="77376" y="0"/>
                  </a:lnTo>
                </a:path>
              </a:pathLst>
            </a:custGeom>
            <a:ln w="20263">
              <a:solidFill>
                <a:srgbClr val="EB745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1" name="object 241"/>
            <p:cNvSpPr/>
            <p:nvPr/>
          </p:nvSpPr>
          <p:spPr>
            <a:xfrm>
              <a:off x="3791279" y="12166386"/>
              <a:ext cx="38735" cy="0"/>
            </a:xfrm>
            <a:custGeom>
              <a:avLst/>
              <a:gdLst/>
              <a:ahLst/>
              <a:cxnLst/>
              <a:rect l="l" t="t" r="r" b="b"/>
              <a:pathLst>
                <a:path w="38735">
                  <a:moveTo>
                    <a:pt x="0" y="0"/>
                  </a:moveTo>
                  <a:lnTo>
                    <a:pt x="38693" y="0"/>
                  </a:lnTo>
                </a:path>
              </a:pathLst>
            </a:custGeom>
            <a:ln w="20263">
              <a:solidFill>
                <a:srgbClr val="EB745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2" name="object 242"/>
            <p:cNvSpPr/>
            <p:nvPr/>
          </p:nvSpPr>
          <p:spPr>
            <a:xfrm>
              <a:off x="3868660" y="12088671"/>
              <a:ext cx="131445" cy="99060"/>
            </a:xfrm>
            <a:custGeom>
              <a:avLst/>
              <a:gdLst/>
              <a:ahLst/>
              <a:cxnLst/>
              <a:rect l="l" t="t" r="r" b="b"/>
              <a:pathLst>
                <a:path w="131445" h="99059">
                  <a:moveTo>
                    <a:pt x="0" y="66748"/>
                  </a:moveTo>
                  <a:lnTo>
                    <a:pt x="32057" y="98805"/>
                  </a:lnTo>
                  <a:lnTo>
                    <a:pt x="130852" y="0"/>
                  </a:lnTo>
                </a:path>
              </a:pathLst>
            </a:custGeom>
            <a:ln w="20263">
              <a:solidFill>
                <a:srgbClr val="EB745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43" name="object 243"/>
          <p:cNvSpPr txBox="1"/>
          <p:nvPr/>
        </p:nvSpPr>
        <p:spPr>
          <a:xfrm>
            <a:off x="10404537" y="11934547"/>
            <a:ext cx="1412875" cy="54419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250" b="1" spc="95" dirty="0">
                <a:solidFill>
                  <a:srgbClr val="025051"/>
                </a:solidFill>
                <a:latin typeface="Montserrat"/>
                <a:cs typeface="Montserrat"/>
              </a:rPr>
              <a:t>AMENAZA</a:t>
            </a:r>
            <a:endParaRPr sz="1250">
              <a:latin typeface="Montserrat"/>
              <a:cs typeface="Montserrat"/>
            </a:endParaRPr>
          </a:p>
          <a:p>
            <a:pPr marL="12700">
              <a:lnSpc>
                <a:spcPct val="100000"/>
              </a:lnSpc>
              <a:spcBef>
                <a:spcPts val="30"/>
              </a:spcBef>
            </a:pPr>
            <a:r>
              <a:rPr sz="1250" b="1" spc="60" dirty="0">
                <a:solidFill>
                  <a:srgbClr val="025051"/>
                </a:solidFill>
                <a:latin typeface="Montserrat"/>
                <a:cs typeface="Montserrat"/>
              </a:rPr>
              <a:t>DE</a:t>
            </a:r>
            <a:r>
              <a:rPr sz="1250" b="1" spc="19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b="1" spc="105" dirty="0">
                <a:solidFill>
                  <a:srgbClr val="025051"/>
                </a:solidFill>
                <a:latin typeface="Montserrat"/>
                <a:cs typeface="Montserrat"/>
              </a:rPr>
              <a:t>REMOCIÓN</a:t>
            </a:r>
            <a:endParaRPr sz="1250">
              <a:latin typeface="Montserrat"/>
              <a:cs typeface="Montserrat"/>
            </a:endParaRPr>
          </a:p>
          <a:p>
            <a:pPr marL="12700">
              <a:lnSpc>
                <a:spcPct val="100000"/>
              </a:lnSpc>
              <a:spcBef>
                <a:spcPts val="70"/>
              </a:spcBef>
            </a:pPr>
            <a:r>
              <a:rPr sz="800" i="1" spc="-25" dirty="0">
                <a:solidFill>
                  <a:srgbClr val="005258"/>
                </a:solidFill>
                <a:latin typeface="Montserrat Light"/>
                <a:cs typeface="Montserrat Light"/>
              </a:rPr>
              <a:t>(IDEAM,</a:t>
            </a:r>
            <a:r>
              <a:rPr sz="800" i="1" spc="10" dirty="0">
                <a:solidFill>
                  <a:srgbClr val="005258"/>
                </a:solidFill>
                <a:latin typeface="Montserrat Light"/>
                <a:cs typeface="Montserrat Light"/>
              </a:rPr>
              <a:t> </a:t>
            </a:r>
            <a:r>
              <a:rPr sz="800" i="1" spc="-10" dirty="0">
                <a:solidFill>
                  <a:srgbClr val="005258"/>
                </a:solidFill>
                <a:latin typeface="Montserrat Light"/>
                <a:cs typeface="Montserrat Light"/>
              </a:rPr>
              <a:t>2010).</a:t>
            </a:r>
            <a:endParaRPr sz="800">
              <a:latin typeface="Montserrat Light"/>
              <a:cs typeface="Montserrat Light"/>
            </a:endParaRPr>
          </a:p>
        </p:txBody>
      </p:sp>
      <p:sp>
        <p:nvSpPr>
          <p:cNvPr id="244" name="object 244"/>
          <p:cNvSpPr txBox="1"/>
          <p:nvPr/>
        </p:nvSpPr>
        <p:spPr>
          <a:xfrm>
            <a:off x="3624624" y="11897830"/>
            <a:ext cx="3004185" cy="90106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514350">
              <a:lnSpc>
                <a:spcPct val="100000"/>
              </a:lnSpc>
              <a:spcBef>
                <a:spcPts val="125"/>
              </a:spcBef>
            </a:pPr>
            <a:r>
              <a:rPr sz="1250" b="1" spc="100" dirty="0">
                <a:solidFill>
                  <a:srgbClr val="025051"/>
                </a:solidFill>
                <a:latin typeface="Montserrat"/>
                <a:cs typeface="Montserrat"/>
              </a:rPr>
              <a:t>GESTIÓN</a:t>
            </a:r>
            <a:r>
              <a:rPr sz="1250" b="1" spc="18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b="1" spc="100" dirty="0">
                <a:solidFill>
                  <a:srgbClr val="025051"/>
                </a:solidFill>
                <a:latin typeface="Montserrat"/>
                <a:cs typeface="Montserrat"/>
              </a:rPr>
              <a:t>INTEGRAL</a:t>
            </a:r>
            <a:endParaRPr sz="1250">
              <a:latin typeface="Montserrat"/>
              <a:cs typeface="Montserrat"/>
            </a:endParaRPr>
          </a:p>
          <a:p>
            <a:pPr marL="514350">
              <a:lnSpc>
                <a:spcPct val="100000"/>
              </a:lnSpc>
              <a:spcBef>
                <a:spcPts val="30"/>
              </a:spcBef>
            </a:pPr>
            <a:r>
              <a:rPr sz="1250" b="1" spc="60" dirty="0">
                <a:solidFill>
                  <a:srgbClr val="025051"/>
                </a:solidFill>
                <a:latin typeface="Montserrat"/>
                <a:cs typeface="Montserrat"/>
              </a:rPr>
              <a:t>DE</a:t>
            </a:r>
            <a:r>
              <a:rPr sz="1250" b="1" spc="19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b="1" spc="65" dirty="0">
                <a:solidFill>
                  <a:srgbClr val="025051"/>
                </a:solidFill>
                <a:latin typeface="Montserrat"/>
                <a:cs typeface="Montserrat"/>
              </a:rPr>
              <a:t>LA</a:t>
            </a:r>
            <a:r>
              <a:rPr sz="1250" b="1" spc="19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b="1" spc="90" dirty="0">
                <a:solidFill>
                  <a:srgbClr val="025051"/>
                </a:solidFill>
                <a:latin typeface="Montserrat"/>
                <a:cs typeface="Montserrat"/>
              </a:rPr>
              <a:t>BIODIVERSIDAD</a:t>
            </a:r>
            <a:endParaRPr sz="1250">
              <a:latin typeface="Montserrat"/>
              <a:cs typeface="Montserrat"/>
            </a:endParaRPr>
          </a:p>
          <a:p>
            <a:pPr marL="514984">
              <a:lnSpc>
                <a:spcPct val="100000"/>
              </a:lnSpc>
              <a:spcBef>
                <a:spcPts val="65"/>
              </a:spcBef>
            </a:pPr>
            <a:r>
              <a:rPr sz="800" i="1" spc="-25" dirty="0">
                <a:solidFill>
                  <a:srgbClr val="025051"/>
                </a:solidFill>
                <a:latin typeface="Montserrat Light"/>
                <a:cs typeface="Montserrat Light"/>
              </a:rPr>
              <a:t>(IAvH,</a:t>
            </a:r>
            <a:r>
              <a:rPr sz="800" i="1" spc="-15" dirty="0">
                <a:solidFill>
                  <a:srgbClr val="025051"/>
                </a:solidFill>
                <a:latin typeface="Montserrat Light"/>
                <a:cs typeface="Montserrat Light"/>
              </a:rPr>
              <a:t> </a:t>
            </a:r>
            <a:r>
              <a:rPr sz="800" i="1" spc="-20" dirty="0">
                <a:solidFill>
                  <a:srgbClr val="025051"/>
                </a:solidFill>
                <a:latin typeface="Montserrat Light"/>
                <a:cs typeface="Montserrat Light"/>
              </a:rPr>
              <a:t>2014)</a:t>
            </a:r>
            <a:endParaRPr sz="800">
              <a:latin typeface="Montserrat Light"/>
              <a:cs typeface="Montserrat Light"/>
            </a:endParaRPr>
          </a:p>
          <a:p>
            <a:pPr marL="12700" marR="5080">
              <a:lnSpc>
                <a:spcPct val="100000"/>
              </a:lnSpc>
              <a:spcBef>
                <a:spcPts val="520"/>
              </a:spcBef>
            </a:pPr>
            <a:r>
              <a:rPr sz="950" dirty="0">
                <a:solidFill>
                  <a:srgbClr val="025051"/>
                </a:solidFill>
                <a:latin typeface="Montserrat"/>
                <a:cs typeface="Montserrat"/>
              </a:rPr>
              <a:t>De</a:t>
            </a:r>
            <a:r>
              <a:rPr sz="950" spc="2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950" dirty="0">
                <a:solidFill>
                  <a:srgbClr val="025051"/>
                </a:solidFill>
                <a:latin typeface="Montserrat"/>
                <a:cs typeface="Montserrat"/>
              </a:rPr>
              <a:t>acuerdo</a:t>
            </a:r>
            <a:r>
              <a:rPr sz="950" spc="2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950" dirty="0">
                <a:solidFill>
                  <a:srgbClr val="025051"/>
                </a:solidFill>
                <a:latin typeface="Montserrat"/>
                <a:cs typeface="Montserrat"/>
              </a:rPr>
              <a:t>con</a:t>
            </a:r>
            <a:r>
              <a:rPr sz="950" spc="2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950" dirty="0">
                <a:solidFill>
                  <a:srgbClr val="025051"/>
                </a:solidFill>
                <a:latin typeface="Montserrat"/>
                <a:cs typeface="Montserrat"/>
              </a:rPr>
              <a:t>las</a:t>
            </a:r>
            <a:r>
              <a:rPr sz="950" spc="2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950" dirty="0">
                <a:solidFill>
                  <a:srgbClr val="025051"/>
                </a:solidFill>
                <a:latin typeface="Montserrat"/>
                <a:cs typeface="Montserrat"/>
              </a:rPr>
              <a:t>estrategías</a:t>
            </a:r>
            <a:r>
              <a:rPr sz="950" spc="3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950" dirty="0">
                <a:solidFill>
                  <a:srgbClr val="025051"/>
                </a:solidFill>
                <a:latin typeface="Montserrat"/>
                <a:cs typeface="Montserrat"/>
              </a:rPr>
              <a:t>para</a:t>
            </a:r>
            <a:r>
              <a:rPr sz="950" spc="2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950" dirty="0">
                <a:solidFill>
                  <a:srgbClr val="025051"/>
                </a:solidFill>
                <a:latin typeface="Montserrat"/>
                <a:cs typeface="Montserrat"/>
              </a:rPr>
              <a:t>la</a:t>
            </a:r>
            <a:r>
              <a:rPr sz="950" spc="2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950" spc="-10" dirty="0">
                <a:solidFill>
                  <a:srgbClr val="025051"/>
                </a:solidFill>
                <a:latin typeface="Montserrat"/>
                <a:cs typeface="Montserrat"/>
              </a:rPr>
              <a:t>gestión </a:t>
            </a:r>
            <a:r>
              <a:rPr sz="950" dirty="0">
                <a:solidFill>
                  <a:srgbClr val="025051"/>
                </a:solidFill>
                <a:latin typeface="Montserrat"/>
                <a:cs typeface="Montserrat"/>
              </a:rPr>
              <a:t>integral</a:t>
            </a:r>
            <a:r>
              <a:rPr sz="950" spc="3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950" dirty="0">
                <a:solidFill>
                  <a:srgbClr val="025051"/>
                </a:solidFill>
                <a:latin typeface="Montserrat"/>
                <a:cs typeface="Montserrat"/>
              </a:rPr>
              <a:t>de</a:t>
            </a:r>
            <a:r>
              <a:rPr sz="950" spc="3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950" dirty="0">
                <a:solidFill>
                  <a:srgbClr val="025051"/>
                </a:solidFill>
                <a:latin typeface="Montserrat"/>
                <a:cs typeface="Montserrat"/>
              </a:rPr>
              <a:t>la</a:t>
            </a:r>
            <a:r>
              <a:rPr sz="950" spc="3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950" dirty="0">
                <a:solidFill>
                  <a:srgbClr val="025051"/>
                </a:solidFill>
                <a:latin typeface="Montserrat"/>
                <a:cs typeface="Montserrat"/>
              </a:rPr>
              <a:t>biodiversidad</a:t>
            </a:r>
            <a:r>
              <a:rPr sz="950" spc="3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950" dirty="0">
                <a:solidFill>
                  <a:srgbClr val="025051"/>
                </a:solidFill>
                <a:latin typeface="Montserrat"/>
                <a:cs typeface="Montserrat"/>
              </a:rPr>
              <a:t>los</a:t>
            </a:r>
            <a:r>
              <a:rPr sz="950" spc="3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950" dirty="0">
                <a:solidFill>
                  <a:srgbClr val="025051"/>
                </a:solidFill>
                <a:latin typeface="Montserrat"/>
                <a:cs typeface="Montserrat"/>
              </a:rPr>
              <a:t>lineamientos</a:t>
            </a:r>
            <a:r>
              <a:rPr sz="950" spc="3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950" spc="-20" dirty="0">
                <a:solidFill>
                  <a:srgbClr val="025051"/>
                </a:solidFill>
                <a:latin typeface="Montserrat"/>
                <a:cs typeface="Montserrat"/>
              </a:rPr>
              <a:t>son:</a:t>
            </a:r>
            <a:endParaRPr sz="950">
              <a:latin typeface="Montserrat"/>
              <a:cs typeface="Montserrat"/>
            </a:endParaRPr>
          </a:p>
        </p:txBody>
      </p:sp>
      <p:sp>
        <p:nvSpPr>
          <p:cNvPr id="245" name="object 245"/>
          <p:cNvSpPr txBox="1"/>
          <p:nvPr/>
        </p:nvSpPr>
        <p:spPr>
          <a:xfrm>
            <a:off x="10680227" y="16803089"/>
            <a:ext cx="3218180" cy="353695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700" dirty="0">
                <a:solidFill>
                  <a:srgbClr val="025051"/>
                </a:solidFill>
                <a:latin typeface="Montserrat"/>
                <a:cs typeface="Montserrat"/>
              </a:rPr>
              <a:t>La</a:t>
            </a:r>
            <a:r>
              <a:rPr sz="700" spc="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700" spc="-10" dirty="0">
                <a:solidFill>
                  <a:srgbClr val="025051"/>
                </a:solidFill>
                <a:latin typeface="Montserrat"/>
                <a:cs typeface="Montserrat"/>
              </a:rPr>
              <a:t>información</a:t>
            </a:r>
            <a:r>
              <a:rPr sz="700" spc="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700" dirty="0">
                <a:solidFill>
                  <a:srgbClr val="025051"/>
                </a:solidFill>
                <a:latin typeface="Montserrat"/>
                <a:cs typeface="Montserrat"/>
              </a:rPr>
              <a:t>demográfica,</a:t>
            </a:r>
            <a:r>
              <a:rPr sz="700" spc="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700" spc="-10" dirty="0">
                <a:solidFill>
                  <a:srgbClr val="025051"/>
                </a:solidFill>
                <a:latin typeface="Montserrat"/>
                <a:cs typeface="Montserrat"/>
              </a:rPr>
              <a:t>espacial</a:t>
            </a:r>
            <a:r>
              <a:rPr sz="700" spc="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700" dirty="0">
                <a:solidFill>
                  <a:srgbClr val="025051"/>
                </a:solidFill>
                <a:latin typeface="Montserrat"/>
                <a:cs typeface="Montserrat"/>
              </a:rPr>
              <a:t>y</a:t>
            </a:r>
            <a:r>
              <a:rPr sz="700" spc="1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700" dirty="0">
                <a:solidFill>
                  <a:srgbClr val="025051"/>
                </a:solidFill>
                <a:latin typeface="Montserrat"/>
                <a:cs typeface="Montserrat"/>
              </a:rPr>
              <a:t>de</a:t>
            </a:r>
            <a:r>
              <a:rPr sz="700" spc="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700" dirty="0">
                <a:solidFill>
                  <a:srgbClr val="025051"/>
                </a:solidFill>
                <a:latin typeface="Montserrat"/>
                <a:cs typeface="Montserrat"/>
              </a:rPr>
              <a:t>las</a:t>
            </a:r>
            <a:r>
              <a:rPr sz="700" spc="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700" spc="-10" dirty="0">
                <a:solidFill>
                  <a:srgbClr val="025051"/>
                </a:solidFill>
                <a:latin typeface="Montserrat"/>
                <a:cs typeface="Montserrat"/>
              </a:rPr>
              <a:t>veredas</a:t>
            </a:r>
            <a:r>
              <a:rPr sz="700" spc="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700" dirty="0">
                <a:solidFill>
                  <a:srgbClr val="025051"/>
                </a:solidFill>
                <a:latin typeface="Montserrat"/>
                <a:cs typeface="Montserrat"/>
              </a:rPr>
              <a:t>de</a:t>
            </a:r>
            <a:r>
              <a:rPr sz="700" spc="1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700" spc="-10" dirty="0">
                <a:solidFill>
                  <a:srgbClr val="025051"/>
                </a:solidFill>
                <a:latin typeface="Montserrat"/>
                <a:cs typeface="Montserrat"/>
              </a:rPr>
              <a:t>influencia</a:t>
            </a:r>
            <a:endParaRPr sz="700">
              <a:latin typeface="Montserrat"/>
              <a:cs typeface="Montserrat"/>
            </a:endParaRPr>
          </a:p>
          <a:p>
            <a:pPr marL="12700" marR="5080">
              <a:lnSpc>
                <a:spcPct val="102600"/>
              </a:lnSpc>
            </a:pPr>
            <a:r>
              <a:rPr sz="700" dirty="0">
                <a:solidFill>
                  <a:srgbClr val="025051"/>
                </a:solidFill>
                <a:latin typeface="Montserrat"/>
                <a:cs typeface="Montserrat"/>
              </a:rPr>
              <a:t>de</a:t>
            </a:r>
            <a:r>
              <a:rPr sz="700" spc="-1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700" dirty="0">
                <a:solidFill>
                  <a:srgbClr val="025051"/>
                </a:solidFill>
                <a:latin typeface="Montserrat"/>
                <a:cs typeface="Montserrat"/>
              </a:rPr>
              <a:t>la</a:t>
            </a:r>
            <a:r>
              <a:rPr sz="700" spc="-10" dirty="0">
                <a:solidFill>
                  <a:srgbClr val="025051"/>
                </a:solidFill>
                <a:latin typeface="Montserrat"/>
                <a:cs typeface="Montserrat"/>
              </a:rPr>
              <a:t> Ecoreserva</a:t>
            </a:r>
            <a:r>
              <a:rPr sz="700" spc="-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700" dirty="0">
                <a:solidFill>
                  <a:srgbClr val="025051"/>
                </a:solidFill>
                <a:latin typeface="Montserrat"/>
                <a:cs typeface="Montserrat"/>
              </a:rPr>
              <a:t>esta</a:t>
            </a:r>
            <a:r>
              <a:rPr sz="700" spc="-1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700" dirty="0">
                <a:solidFill>
                  <a:srgbClr val="025051"/>
                </a:solidFill>
                <a:latin typeface="Montserrat"/>
                <a:cs typeface="Montserrat"/>
              </a:rPr>
              <a:t>presentada</a:t>
            </a:r>
            <a:r>
              <a:rPr sz="700" spc="-1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700" dirty="0">
                <a:solidFill>
                  <a:srgbClr val="025051"/>
                </a:solidFill>
                <a:latin typeface="Montserrat"/>
                <a:cs typeface="Montserrat"/>
              </a:rPr>
              <a:t>en</a:t>
            </a:r>
            <a:r>
              <a:rPr sz="700" spc="-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700" dirty="0">
                <a:solidFill>
                  <a:srgbClr val="025051"/>
                </a:solidFill>
                <a:latin typeface="Montserrat"/>
                <a:cs typeface="Montserrat"/>
              </a:rPr>
              <a:t>los</a:t>
            </a:r>
            <a:r>
              <a:rPr sz="700" spc="-10" dirty="0">
                <a:solidFill>
                  <a:srgbClr val="025051"/>
                </a:solidFill>
                <a:latin typeface="Montserrat"/>
                <a:cs typeface="Montserrat"/>
              </a:rPr>
              <a:t> productos </a:t>
            </a:r>
            <a:r>
              <a:rPr sz="700" dirty="0">
                <a:solidFill>
                  <a:srgbClr val="025051"/>
                </a:solidFill>
                <a:latin typeface="Montserrat"/>
                <a:cs typeface="Montserrat"/>
              </a:rPr>
              <a:t>plan</a:t>
            </a:r>
            <a:r>
              <a:rPr sz="700" spc="-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700" dirty="0">
                <a:solidFill>
                  <a:srgbClr val="025051"/>
                </a:solidFill>
                <a:latin typeface="Montserrat"/>
                <a:cs typeface="Montserrat"/>
              </a:rPr>
              <a:t>de</a:t>
            </a:r>
            <a:r>
              <a:rPr sz="700" spc="-10" dirty="0">
                <a:solidFill>
                  <a:srgbClr val="025051"/>
                </a:solidFill>
                <a:latin typeface="Montserrat"/>
                <a:cs typeface="Montserrat"/>
              </a:rPr>
              <a:t> biodiversidad</a:t>
            </a:r>
            <a:r>
              <a:rPr sz="700" spc="50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700" dirty="0">
                <a:solidFill>
                  <a:srgbClr val="025051"/>
                </a:solidFill>
                <a:latin typeface="Montserrat"/>
                <a:cs typeface="Montserrat"/>
              </a:rPr>
              <a:t>y</a:t>
            </a:r>
            <a:r>
              <a:rPr sz="700" spc="-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700" spc="-10" dirty="0">
                <a:solidFill>
                  <a:srgbClr val="025051"/>
                </a:solidFill>
                <a:latin typeface="Montserrat"/>
                <a:cs typeface="Montserrat"/>
              </a:rPr>
              <a:t>fortalecimiento,</a:t>
            </a:r>
            <a:r>
              <a:rPr sz="700" spc="-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700" dirty="0">
                <a:solidFill>
                  <a:srgbClr val="025051"/>
                </a:solidFill>
                <a:latin typeface="Montserrat"/>
                <a:cs typeface="Montserrat"/>
              </a:rPr>
              <a:t>gobernanza</a:t>
            </a:r>
            <a:r>
              <a:rPr sz="700" spc="-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700" dirty="0">
                <a:solidFill>
                  <a:srgbClr val="025051"/>
                </a:solidFill>
                <a:latin typeface="Montserrat"/>
                <a:cs typeface="Montserrat"/>
              </a:rPr>
              <a:t>y</a:t>
            </a:r>
            <a:r>
              <a:rPr sz="700" spc="-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700" dirty="0">
                <a:solidFill>
                  <a:srgbClr val="025051"/>
                </a:solidFill>
                <a:latin typeface="Montserrat"/>
                <a:cs typeface="Montserrat"/>
              </a:rPr>
              <a:t>negocios</a:t>
            </a:r>
            <a:r>
              <a:rPr sz="700" spc="-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700" spc="-10" dirty="0">
                <a:solidFill>
                  <a:srgbClr val="025051"/>
                </a:solidFill>
                <a:latin typeface="Montserrat"/>
                <a:cs typeface="Montserrat"/>
              </a:rPr>
              <a:t>verdes.</a:t>
            </a:r>
            <a:endParaRPr sz="700">
              <a:latin typeface="Montserrat"/>
              <a:cs typeface="Montserrat"/>
            </a:endParaRPr>
          </a:p>
        </p:txBody>
      </p:sp>
      <p:sp>
        <p:nvSpPr>
          <p:cNvPr id="246" name="object 246"/>
          <p:cNvSpPr txBox="1"/>
          <p:nvPr/>
        </p:nvSpPr>
        <p:spPr>
          <a:xfrm>
            <a:off x="7771352" y="9892745"/>
            <a:ext cx="2418715" cy="857885"/>
          </a:xfrm>
          <a:prstGeom prst="rect">
            <a:avLst/>
          </a:prstGeom>
        </p:spPr>
        <p:txBody>
          <a:bodyPr vert="horz" wrap="square" lIns="0" tIns="51435" rIns="0" bIns="0" rtlCol="0">
            <a:spAutoFit/>
          </a:bodyPr>
          <a:lstStyle/>
          <a:p>
            <a:pPr marL="13970">
              <a:lnSpc>
                <a:spcPct val="100000"/>
              </a:lnSpc>
              <a:spcBef>
                <a:spcPts val="405"/>
              </a:spcBef>
            </a:pPr>
            <a:r>
              <a:rPr sz="1250" b="1" spc="75" dirty="0">
                <a:solidFill>
                  <a:srgbClr val="025051"/>
                </a:solidFill>
                <a:latin typeface="Montserrat"/>
                <a:cs typeface="Montserrat"/>
              </a:rPr>
              <a:t>SUSTRATO</a:t>
            </a:r>
            <a:endParaRPr sz="1250">
              <a:latin typeface="Montserrat"/>
              <a:cs typeface="Montserrat"/>
            </a:endParaRPr>
          </a:p>
          <a:p>
            <a:pPr marL="12700" marR="5080">
              <a:lnSpc>
                <a:spcPct val="102099"/>
              </a:lnSpc>
              <a:spcBef>
                <a:spcPts val="285"/>
              </a:spcBef>
            </a:pPr>
            <a:r>
              <a:rPr sz="1250" dirty="0">
                <a:solidFill>
                  <a:srgbClr val="025051"/>
                </a:solidFill>
                <a:latin typeface="Montserrat"/>
                <a:cs typeface="Montserrat"/>
              </a:rPr>
              <a:t>Aluviones</a:t>
            </a:r>
            <a:r>
              <a:rPr sz="1250" spc="12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dirty="0">
                <a:solidFill>
                  <a:srgbClr val="025051"/>
                </a:solidFill>
                <a:latin typeface="Montserrat"/>
                <a:cs typeface="Montserrat"/>
              </a:rPr>
              <a:t>antiguos</a:t>
            </a:r>
            <a:r>
              <a:rPr sz="1250" spc="12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dirty="0">
                <a:solidFill>
                  <a:srgbClr val="025051"/>
                </a:solidFill>
                <a:latin typeface="Montserrat"/>
                <a:cs typeface="Montserrat"/>
              </a:rPr>
              <a:t>de</a:t>
            </a:r>
            <a:r>
              <a:rPr sz="1250" spc="12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spc="-10" dirty="0">
                <a:solidFill>
                  <a:srgbClr val="025051"/>
                </a:solidFill>
                <a:latin typeface="Montserrat"/>
                <a:cs typeface="Montserrat"/>
              </a:rPr>
              <a:t>relieve </a:t>
            </a:r>
            <a:r>
              <a:rPr sz="1250" dirty="0">
                <a:solidFill>
                  <a:srgbClr val="025051"/>
                </a:solidFill>
                <a:latin typeface="Montserrat"/>
                <a:cs typeface="Montserrat"/>
              </a:rPr>
              <a:t>plano</a:t>
            </a:r>
            <a:r>
              <a:rPr sz="1250" spc="7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dirty="0">
                <a:solidFill>
                  <a:srgbClr val="025051"/>
                </a:solidFill>
                <a:latin typeface="Montserrat"/>
                <a:cs typeface="Montserrat"/>
              </a:rPr>
              <a:t>y</a:t>
            </a:r>
            <a:r>
              <a:rPr sz="1250" spc="8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dirty="0">
                <a:solidFill>
                  <a:srgbClr val="025051"/>
                </a:solidFill>
                <a:latin typeface="Montserrat"/>
                <a:cs typeface="Montserrat"/>
              </a:rPr>
              <a:t>suelos</a:t>
            </a:r>
            <a:r>
              <a:rPr sz="1250" spc="8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spc="-10" dirty="0">
                <a:solidFill>
                  <a:srgbClr val="025051"/>
                </a:solidFill>
                <a:latin typeface="Montserrat"/>
                <a:cs typeface="Montserrat"/>
              </a:rPr>
              <a:t>fértiles.</a:t>
            </a:r>
            <a:endParaRPr sz="1250">
              <a:latin typeface="Montserrat"/>
              <a:cs typeface="Montserrat"/>
            </a:endParaRPr>
          </a:p>
          <a:p>
            <a:pPr marL="13970">
              <a:lnSpc>
                <a:spcPct val="100000"/>
              </a:lnSpc>
              <a:spcBef>
                <a:spcPts val="440"/>
              </a:spcBef>
            </a:pPr>
            <a:r>
              <a:rPr sz="800" i="1" spc="-20" dirty="0">
                <a:solidFill>
                  <a:srgbClr val="025051"/>
                </a:solidFill>
                <a:latin typeface="Montserrat Light"/>
                <a:cs typeface="Montserrat Light"/>
              </a:rPr>
              <a:t>(IGAC,</a:t>
            </a:r>
            <a:r>
              <a:rPr sz="800" i="1" spc="-10" dirty="0">
                <a:solidFill>
                  <a:srgbClr val="025051"/>
                </a:solidFill>
                <a:latin typeface="Montserrat Light"/>
                <a:cs typeface="Montserrat Light"/>
              </a:rPr>
              <a:t> 2014).</a:t>
            </a:r>
            <a:endParaRPr sz="800">
              <a:latin typeface="Montserrat Light"/>
              <a:cs typeface="Montserrat Light"/>
            </a:endParaRPr>
          </a:p>
        </p:txBody>
      </p:sp>
      <p:sp>
        <p:nvSpPr>
          <p:cNvPr id="247" name="object 247"/>
          <p:cNvSpPr txBox="1"/>
          <p:nvPr/>
        </p:nvSpPr>
        <p:spPr>
          <a:xfrm>
            <a:off x="8016598" y="6842555"/>
            <a:ext cx="2900680" cy="1191895"/>
          </a:xfrm>
          <a:prstGeom prst="rect">
            <a:avLst/>
          </a:prstGeom>
        </p:spPr>
        <p:txBody>
          <a:bodyPr vert="horz" wrap="square" lIns="0" tIns="27940" rIns="0" bIns="0" rtlCol="0">
            <a:spAutoFit/>
          </a:bodyPr>
          <a:lstStyle/>
          <a:p>
            <a:pPr marL="43180">
              <a:lnSpc>
                <a:spcPct val="100000"/>
              </a:lnSpc>
              <a:spcBef>
                <a:spcPts val="220"/>
              </a:spcBef>
            </a:pPr>
            <a:r>
              <a:rPr sz="1250" b="1" spc="95" dirty="0">
                <a:solidFill>
                  <a:srgbClr val="025051"/>
                </a:solidFill>
                <a:latin typeface="Montserrat"/>
                <a:cs typeface="Montserrat"/>
              </a:rPr>
              <a:t>EXPEDIENTE</a:t>
            </a:r>
            <a:endParaRPr sz="1250">
              <a:latin typeface="Montserrat"/>
              <a:cs typeface="Montserrat"/>
            </a:endParaRPr>
          </a:p>
          <a:p>
            <a:pPr marL="43180">
              <a:lnSpc>
                <a:spcPct val="100000"/>
              </a:lnSpc>
              <a:spcBef>
                <a:spcPts val="125"/>
              </a:spcBef>
            </a:pPr>
            <a:r>
              <a:rPr sz="1250" spc="-10" dirty="0">
                <a:solidFill>
                  <a:srgbClr val="025051"/>
                </a:solidFill>
                <a:latin typeface="Montserrat"/>
                <a:cs typeface="Montserrat"/>
              </a:rPr>
              <a:t>LAM2995</a:t>
            </a:r>
            <a:endParaRPr sz="1250">
              <a:latin typeface="Montserrat"/>
              <a:cs typeface="Montserrat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250">
              <a:latin typeface="Montserrat"/>
              <a:cs typeface="Montserrat"/>
            </a:endParaRPr>
          </a:p>
          <a:p>
            <a:pPr marL="12700" marR="5080">
              <a:lnSpc>
                <a:spcPct val="102099"/>
              </a:lnSpc>
            </a:pPr>
            <a:r>
              <a:rPr sz="1250" b="1" spc="75" dirty="0">
                <a:solidFill>
                  <a:srgbClr val="025051"/>
                </a:solidFill>
                <a:latin typeface="Montserrat"/>
                <a:cs typeface="Montserrat"/>
              </a:rPr>
              <a:t>LISTA</a:t>
            </a:r>
            <a:r>
              <a:rPr sz="1250" b="1" spc="19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b="1" spc="80" dirty="0">
                <a:solidFill>
                  <a:srgbClr val="025051"/>
                </a:solidFill>
                <a:latin typeface="Montserrat"/>
                <a:cs typeface="Montserrat"/>
              </a:rPr>
              <a:t>ROJA</a:t>
            </a:r>
            <a:r>
              <a:rPr sz="1250" b="1" spc="19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b="1" spc="60" dirty="0">
                <a:solidFill>
                  <a:srgbClr val="025051"/>
                </a:solidFill>
                <a:latin typeface="Montserrat"/>
                <a:cs typeface="Montserrat"/>
              </a:rPr>
              <a:t>DE</a:t>
            </a:r>
            <a:r>
              <a:rPr sz="1250" b="1" spc="19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b="1" spc="95" dirty="0">
                <a:solidFill>
                  <a:srgbClr val="025051"/>
                </a:solidFill>
                <a:latin typeface="Montserrat"/>
                <a:cs typeface="Montserrat"/>
              </a:rPr>
              <a:t>ECOSISTEMAS TERRESTRES</a:t>
            </a:r>
            <a:r>
              <a:rPr sz="1250" b="1" spc="19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b="1" spc="100" dirty="0">
                <a:solidFill>
                  <a:srgbClr val="025051"/>
                </a:solidFill>
                <a:latin typeface="Montserrat"/>
                <a:cs typeface="Montserrat"/>
              </a:rPr>
              <a:t>CONTINENTALES</a:t>
            </a:r>
            <a:endParaRPr sz="1250">
              <a:latin typeface="Montserrat"/>
              <a:cs typeface="Montserrat"/>
            </a:endParaRPr>
          </a:p>
          <a:p>
            <a:pPr marL="12700">
              <a:lnSpc>
                <a:spcPct val="100000"/>
              </a:lnSpc>
              <a:spcBef>
                <a:spcPts val="375"/>
              </a:spcBef>
            </a:pPr>
            <a:r>
              <a:rPr sz="800" i="1" spc="-25" dirty="0">
                <a:solidFill>
                  <a:srgbClr val="025051"/>
                </a:solidFill>
                <a:latin typeface="Montserrat Light"/>
                <a:cs typeface="Montserrat Light"/>
              </a:rPr>
              <a:t>(Etter </a:t>
            </a:r>
            <a:r>
              <a:rPr sz="800" i="1" dirty="0">
                <a:solidFill>
                  <a:srgbClr val="025051"/>
                </a:solidFill>
                <a:latin typeface="Montserrat Light"/>
                <a:cs typeface="Montserrat Light"/>
              </a:rPr>
              <a:t>et</a:t>
            </a:r>
            <a:r>
              <a:rPr sz="800" i="1" spc="-25" dirty="0">
                <a:solidFill>
                  <a:srgbClr val="025051"/>
                </a:solidFill>
                <a:latin typeface="Montserrat Light"/>
                <a:cs typeface="Montserrat Light"/>
              </a:rPr>
              <a:t> </a:t>
            </a:r>
            <a:r>
              <a:rPr sz="800" i="1" spc="-20" dirty="0">
                <a:solidFill>
                  <a:srgbClr val="025051"/>
                </a:solidFill>
                <a:latin typeface="Montserrat Light"/>
                <a:cs typeface="Montserrat Light"/>
              </a:rPr>
              <a:t>al., </a:t>
            </a:r>
            <a:r>
              <a:rPr sz="800" i="1" spc="-10" dirty="0">
                <a:solidFill>
                  <a:srgbClr val="025051"/>
                </a:solidFill>
                <a:latin typeface="Montserrat Light"/>
                <a:cs typeface="Montserrat Light"/>
              </a:rPr>
              <a:t>2020).</a:t>
            </a:r>
            <a:endParaRPr sz="800">
              <a:latin typeface="Montserrat Light"/>
              <a:cs typeface="Montserrat Light"/>
            </a:endParaRPr>
          </a:p>
        </p:txBody>
      </p:sp>
      <p:grpSp>
        <p:nvGrpSpPr>
          <p:cNvPr id="248" name="object 248"/>
          <p:cNvGrpSpPr/>
          <p:nvPr/>
        </p:nvGrpSpPr>
        <p:grpSpPr>
          <a:xfrm>
            <a:off x="8039749" y="8205168"/>
            <a:ext cx="206375" cy="1372235"/>
            <a:chOff x="8039749" y="8205168"/>
            <a:chExt cx="206375" cy="1372235"/>
          </a:xfrm>
        </p:grpSpPr>
        <p:pic>
          <p:nvPicPr>
            <p:cNvPr id="249" name="object 249"/>
            <p:cNvPicPr/>
            <p:nvPr/>
          </p:nvPicPr>
          <p:blipFill>
            <a:blip r:embed="rId26" cstate="print"/>
            <a:stretch>
              <a:fillRect/>
            </a:stretch>
          </p:blipFill>
          <p:spPr>
            <a:xfrm>
              <a:off x="8039749" y="8205168"/>
              <a:ext cx="206223" cy="206223"/>
            </a:xfrm>
            <a:prstGeom prst="rect">
              <a:avLst/>
            </a:prstGeom>
          </p:spPr>
        </p:pic>
        <p:pic>
          <p:nvPicPr>
            <p:cNvPr id="250" name="object 250"/>
            <p:cNvPicPr/>
            <p:nvPr/>
          </p:nvPicPr>
          <p:blipFill>
            <a:blip r:embed="rId27" cstate="print"/>
            <a:stretch>
              <a:fillRect/>
            </a:stretch>
          </p:blipFill>
          <p:spPr>
            <a:xfrm>
              <a:off x="8039749" y="8515769"/>
              <a:ext cx="206223" cy="197256"/>
            </a:xfrm>
            <a:prstGeom prst="rect">
              <a:avLst/>
            </a:prstGeom>
          </p:spPr>
        </p:pic>
        <p:pic>
          <p:nvPicPr>
            <p:cNvPr id="251" name="object 251"/>
            <p:cNvPicPr/>
            <p:nvPr/>
          </p:nvPicPr>
          <p:blipFill>
            <a:blip r:embed="rId28" cstate="print"/>
            <a:stretch>
              <a:fillRect/>
            </a:stretch>
          </p:blipFill>
          <p:spPr>
            <a:xfrm>
              <a:off x="8039753" y="8817402"/>
              <a:ext cx="206223" cy="197256"/>
            </a:xfrm>
            <a:prstGeom prst="rect">
              <a:avLst/>
            </a:prstGeom>
          </p:spPr>
        </p:pic>
        <p:pic>
          <p:nvPicPr>
            <p:cNvPr id="252" name="object 252"/>
            <p:cNvPicPr/>
            <p:nvPr/>
          </p:nvPicPr>
          <p:blipFill>
            <a:blip r:embed="rId29" cstate="print"/>
            <a:stretch>
              <a:fillRect/>
            </a:stretch>
          </p:blipFill>
          <p:spPr>
            <a:xfrm>
              <a:off x="8039749" y="9101100"/>
              <a:ext cx="206223" cy="197256"/>
            </a:xfrm>
            <a:prstGeom prst="rect">
              <a:avLst/>
            </a:prstGeom>
          </p:spPr>
        </p:pic>
        <p:pic>
          <p:nvPicPr>
            <p:cNvPr id="253" name="object 253"/>
            <p:cNvPicPr/>
            <p:nvPr/>
          </p:nvPicPr>
          <p:blipFill>
            <a:blip r:embed="rId30" cstate="print"/>
            <a:stretch>
              <a:fillRect/>
            </a:stretch>
          </p:blipFill>
          <p:spPr>
            <a:xfrm>
              <a:off x="8039749" y="9370775"/>
              <a:ext cx="206223" cy="206223"/>
            </a:xfrm>
            <a:prstGeom prst="rect">
              <a:avLst/>
            </a:prstGeom>
          </p:spPr>
        </p:pic>
      </p:grpSp>
      <p:sp>
        <p:nvSpPr>
          <p:cNvPr id="254" name="object 254"/>
          <p:cNvSpPr txBox="1"/>
          <p:nvPr/>
        </p:nvSpPr>
        <p:spPr>
          <a:xfrm>
            <a:off x="8047498" y="8222589"/>
            <a:ext cx="191135" cy="15938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850" b="1" spc="-25" dirty="0">
                <a:solidFill>
                  <a:srgbClr val="FFFFFF"/>
                </a:solidFill>
                <a:latin typeface="Montserrat"/>
                <a:cs typeface="Montserrat"/>
              </a:rPr>
              <a:t>CR</a:t>
            </a:r>
            <a:endParaRPr sz="850">
              <a:latin typeface="Montserrat"/>
              <a:cs typeface="Montserrat"/>
            </a:endParaRPr>
          </a:p>
        </p:txBody>
      </p:sp>
      <p:sp>
        <p:nvSpPr>
          <p:cNvPr id="255" name="object 255"/>
          <p:cNvSpPr txBox="1"/>
          <p:nvPr/>
        </p:nvSpPr>
        <p:spPr>
          <a:xfrm>
            <a:off x="8046822" y="8521164"/>
            <a:ext cx="192405" cy="15938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850" b="1" spc="-25" dirty="0">
                <a:solidFill>
                  <a:srgbClr val="FFFFFF"/>
                </a:solidFill>
                <a:latin typeface="Montserrat"/>
                <a:cs typeface="Montserrat"/>
              </a:rPr>
              <a:t>EN</a:t>
            </a:r>
            <a:endParaRPr sz="850">
              <a:latin typeface="Montserrat"/>
              <a:cs typeface="Montserrat"/>
            </a:endParaRPr>
          </a:p>
        </p:txBody>
      </p:sp>
      <p:sp>
        <p:nvSpPr>
          <p:cNvPr id="256" name="object 256"/>
          <p:cNvSpPr txBox="1"/>
          <p:nvPr/>
        </p:nvSpPr>
        <p:spPr>
          <a:xfrm>
            <a:off x="8043669" y="8835119"/>
            <a:ext cx="198755" cy="15938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850" b="1" spc="-25" dirty="0">
                <a:solidFill>
                  <a:srgbClr val="FFFFFF"/>
                </a:solidFill>
                <a:latin typeface="Montserrat"/>
                <a:cs typeface="Montserrat"/>
              </a:rPr>
              <a:t>VU</a:t>
            </a:r>
            <a:endParaRPr sz="850">
              <a:latin typeface="Montserrat"/>
              <a:cs typeface="Montserrat"/>
            </a:endParaRPr>
          </a:p>
        </p:txBody>
      </p:sp>
      <p:sp>
        <p:nvSpPr>
          <p:cNvPr id="257" name="object 257"/>
          <p:cNvSpPr txBox="1"/>
          <p:nvPr/>
        </p:nvSpPr>
        <p:spPr>
          <a:xfrm>
            <a:off x="8070869" y="9116086"/>
            <a:ext cx="142875" cy="135255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700" spc="-25" dirty="0">
                <a:solidFill>
                  <a:srgbClr val="025051"/>
                </a:solidFill>
                <a:latin typeface="Montserrat Light"/>
                <a:cs typeface="Montserrat Light"/>
              </a:rPr>
              <a:t>LC</a:t>
            </a:r>
            <a:endParaRPr sz="700">
              <a:latin typeface="Montserrat Light"/>
              <a:cs typeface="Montserrat Light"/>
            </a:endParaRPr>
          </a:p>
        </p:txBody>
      </p:sp>
      <p:sp>
        <p:nvSpPr>
          <p:cNvPr id="258" name="object 258"/>
          <p:cNvSpPr txBox="1"/>
          <p:nvPr/>
        </p:nvSpPr>
        <p:spPr>
          <a:xfrm>
            <a:off x="8349563" y="8090930"/>
            <a:ext cx="2317115" cy="149415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79120">
              <a:lnSpc>
                <a:spcPct val="154200"/>
              </a:lnSpc>
              <a:spcBef>
                <a:spcPts val="95"/>
              </a:spcBef>
            </a:pPr>
            <a:r>
              <a:rPr sz="1250" b="1" dirty="0">
                <a:solidFill>
                  <a:srgbClr val="025051"/>
                </a:solidFill>
                <a:latin typeface="Montserrat SemiBold"/>
                <a:cs typeface="Montserrat SemiBold"/>
              </a:rPr>
              <a:t>En</a:t>
            </a:r>
            <a:r>
              <a:rPr sz="1250" b="1" spc="70" dirty="0">
                <a:solidFill>
                  <a:srgbClr val="025051"/>
                </a:solidFill>
                <a:latin typeface="Montserrat SemiBold"/>
                <a:cs typeface="Montserrat SemiBold"/>
              </a:rPr>
              <a:t> </a:t>
            </a:r>
            <a:r>
              <a:rPr sz="1250" b="1" dirty="0">
                <a:solidFill>
                  <a:srgbClr val="025051"/>
                </a:solidFill>
                <a:latin typeface="Montserrat SemiBold"/>
                <a:cs typeface="Montserrat SemiBold"/>
              </a:rPr>
              <a:t>Peligro</a:t>
            </a:r>
            <a:r>
              <a:rPr sz="1250" b="1" spc="70" dirty="0">
                <a:solidFill>
                  <a:srgbClr val="025051"/>
                </a:solidFill>
                <a:latin typeface="Montserrat SemiBold"/>
                <a:cs typeface="Montserrat SemiBold"/>
              </a:rPr>
              <a:t> </a:t>
            </a:r>
            <a:r>
              <a:rPr sz="1250" b="1" spc="-10" dirty="0">
                <a:solidFill>
                  <a:srgbClr val="025051"/>
                </a:solidFill>
                <a:latin typeface="Montserrat SemiBold"/>
                <a:cs typeface="Montserrat SemiBold"/>
              </a:rPr>
              <a:t>Crítico</a:t>
            </a:r>
            <a:r>
              <a:rPr sz="1250" b="1" spc="500" dirty="0">
                <a:solidFill>
                  <a:srgbClr val="025051"/>
                </a:solidFill>
                <a:latin typeface="Montserrat SemiBold"/>
                <a:cs typeface="Montserrat SemiBold"/>
              </a:rPr>
              <a:t> </a:t>
            </a:r>
            <a:r>
              <a:rPr sz="1250" b="1" dirty="0">
                <a:solidFill>
                  <a:srgbClr val="025051"/>
                </a:solidFill>
                <a:latin typeface="Montserrat SemiBold"/>
                <a:cs typeface="Montserrat SemiBold"/>
              </a:rPr>
              <a:t>En</a:t>
            </a:r>
            <a:r>
              <a:rPr sz="1250" b="1" spc="40" dirty="0">
                <a:solidFill>
                  <a:srgbClr val="025051"/>
                </a:solidFill>
                <a:latin typeface="Montserrat SemiBold"/>
                <a:cs typeface="Montserrat SemiBold"/>
              </a:rPr>
              <a:t> </a:t>
            </a:r>
            <a:r>
              <a:rPr sz="1250" b="1" spc="-10" dirty="0">
                <a:solidFill>
                  <a:srgbClr val="025051"/>
                </a:solidFill>
                <a:latin typeface="Montserrat SemiBold"/>
                <a:cs typeface="Montserrat SemiBold"/>
              </a:rPr>
              <a:t>Peligro Vulnerable </a:t>
            </a:r>
            <a:r>
              <a:rPr sz="1250" dirty="0">
                <a:solidFill>
                  <a:srgbClr val="A2AEC0"/>
                </a:solidFill>
                <a:latin typeface="Montserrat"/>
                <a:cs typeface="Montserrat"/>
              </a:rPr>
              <a:t>Preocupación</a:t>
            </a:r>
            <a:r>
              <a:rPr sz="1250" spc="180" dirty="0">
                <a:solidFill>
                  <a:srgbClr val="A2AEC0"/>
                </a:solidFill>
                <a:latin typeface="Montserrat"/>
                <a:cs typeface="Montserrat"/>
              </a:rPr>
              <a:t> </a:t>
            </a:r>
            <a:r>
              <a:rPr sz="1250" spc="-20" dirty="0">
                <a:solidFill>
                  <a:srgbClr val="A2AEC0"/>
                </a:solidFill>
                <a:latin typeface="Montserrat"/>
                <a:cs typeface="Montserrat"/>
              </a:rPr>
              <a:t>Menor</a:t>
            </a:r>
            <a:endParaRPr sz="1250">
              <a:latin typeface="Montserrat"/>
              <a:cs typeface="Montserrat"/>
            </a:endParaRPr>
          </a:p>
          <a:p>
            <a:pPr marL="12700">
              <a:lnSpc>
                <a:spcPct val="100000"/>
              </a:lnSpc>
              <a:spcBef>
                <a:spcPts val="810"/>
              </a:spcBef>
            </a:pPr>
            <a:r>
              <a:rPr sz="1250" dirty="0">
                <a:solidFill>
                  <a:srgbClr val="A2AEC0"/>
                </a:solidFill>
                <a:latin typeface="Montserrat"/>
                <a:cs typeface="Montserrat"/>
              </a:rPr>
              <a:t>Ecosistemas</a:t>
            </a:r>
            <a:r>
              <a:rPr sz="1250" spc="160" dirty="0">
                <a:solidFill>
                  <a:srgbClr val="A2AEC0"/>
                </a:solidFill>
                <a:latin typeface="Montserrat"/>
                <a:cs typeface="Montserrat"/>
              </a:rPr>
              <a:t> </a:t>
            </a:r>
            <a:r>
              <a:rPr sz="1250" spc="-10" dirty="0">
                <a:solidFill>
                  <a:srgbClr val="A2AEC0"/>
                </a:solidFill>
                <a:latin typeface="Montserrat"/>
                <a:cs typeface="Montserrat"/>
              </a:rPr>
              <a:t>Transformados</a:t>
            </a:r>
            <a:endParaRPr sz="1250">
              <a:latin typeface="Montserrat"/>
              <a:cs typeface="Montserrat"/>
            </a:endParaRPr>
          </a:p>
        </p:txBody>
      </p:sp>
      <p:pic>
        <p:nvPicPr>
          <p:cNvPr id="259" name="object 259"/>
          <p:cNvPicPr/>
          <p:nvPr/>
        </p:nvPicPr>
        <p:blipFill>
          <a:blip r:embed="rId31" cstate="print"/>
          <a:stretch>
            <a:fillRect/>
          </a:stretch>
        </p:blipFill>
        <p:spPr>
          <a:xfrm>
            <a:off x="411982" y="13280158"/>
            <a:ext cx="2035291" cy="1876841"/>
          </a:xfrm>
          <a:prstGeom prst="rect">
            <a:avLst/>
          </a:prstGeom>
        </p:spPr>
      </p:pic>
      <p:grpSp>
        <p:nvGrpSpPr>
          <p:cNvPr id="260" name="object 260"/>
          <p:cNvGrpSpPr/>
          <p:nvPr/>
        </p:nvGrpSpPr>
        <p:grpSpPr>
          <a:xfrm>
            <a:off x="3731288" y="13167317"/>
            <a:ext cx="1946910" cy="2244725"/>
            <a:chOff x="3731288" y="13167317"/>
            <a:chExt cx="1946910" cy="2244725"/>
          </a:xfrm>
        </p:grpSpPr>
        <p:pic>
          <p:nvPicPr>
            <p:cNvPr id="261" name="object 261"/>
            <p:cNvPicPr/>
            <p:nvPr/>
          </p:nvPicPr>
          <p:blipFill>
            <a:blip r:embed="rId32" cstate="print"/>
            <a:stretch>
              <a:fillRect/>
            </a:stretch>
          </p:blipFill>
          <p:spPr>
            <a:xfrm>
              <a:off x="3731288" y="13167317"/>
              <a:ext cx="1946390" cy="2244617"/>
            </a:xfrm>
            <a:prstGeom prst="rect">
              <a:avLst/>
            </a:prstGeom>
          </p:spPr>
        </p:pic>
        <p:pic>
          <p:nvPicPr>
            <p:cNvPr id="262" name="object 262"/>
            <p:cNvPicPr/>
            <p:nvPr/>
          </p:nvPicPr>
          <p:blipFill>
            <a:blip r:embed="rId13" cstate="print"/>
            <a:stretch>
              <a:fillRect/>
            </a:stretch>
          </p:blipFill>
          <p:spPr>
            <a:xfrm>
              <a:off x="4930573" y="13617973"/>
              <a:ext cx="121430" cy="227755"/>
            </a:xfrm>
            <a:prstGeom prst="rect">
              <a:avLst/>
            </a:prstGeom>
          </p:spPr>
        </p:pic>
      </p:grpSp>
      <p:sp>
        <p:nvSpPr>
          <p:cNvPr id="263" name="object 263"/>
          <p:cNvSpPr txBox="1"/>
          <p:nvPr/>
        </p:nvSpPr>
        <p:spPr>
          <a:xfrm>
            <a:off x="446467" y="11973868"/>
            <a:ext cx="2951480" cy="284162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921385">
              <a:lnSpc>
                <a:spcPct val="102099"/>
              </a:lnSpc>
              <a:spcBef>
                <a:spcPts val="95"/>
              </a:spcBef>
            </a:pPr>
            <a:r>
              <a:rPr sz="1250" b="1" spc="90" dirty="0">
                <a:solidFill>
                  <a:srgbClr val="025051"/>
                </a:solidFill>
                <a:latin typeface="Montserrat"/>
                <a:cs typeface="Montserrat"/>
              </a:rPr>
              <a:t>BIOMAS</a:t>
            </a:r>
            <a:r>
              <a:rPr sz="1250" b="1" spc="20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b="1" spc="100" dirty="0">
                <a:solidFill>
                  <a:srgbClr val="025051"/>
                </a:solidFill>
                <a:latin typeface="Montserrat"/>
                <a:cs typeface="Montserrat"/>
              </a:rPr>
              <a:t>ORIGINALES </a:t>
            </a:r>
            <a:r>
              <a:rPr sz="1250" b="1" spc="70" dirty="0">
                <a:solidFill>
                  <a:srgbClr val="025051"/>
                </a:solidFill>
                <a:latin typeface="Montserrat"/>
                <a:cs typeface="Montserrat"/>
              </a:rPr>
              <a:t>EN</a:t>
            </a:r>
            <a:r>
              <a:rPr sz="1250" b="1" spc="19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b="1" spc="65" dirty="0">
                <a:solidFill>
                  <a:srgbClr val="025051"/>
                </a:solidFill>
                <a:latin typeface="Montserrat"/>
                <a:cs typeface="Montserrat"/>
              </a:rPr>
              <a:t>LA</a:t>
            </a:r>
            <a:r>
              <a:rPr sz="1250" b="1" spc="19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b="1" spc="80" dirty="0">
                <a:solidFill>
                  <a:srgbClr val="025051"/>
                </a:solidFill>
                <a:latin typeface="Montserrat"/>
                <a:cs typeface="Montserrat"/>
              </a:rPr>
              <a:t>ECORESERVA</a:t>
            </a:r>
            <a:endParaRPr sz="1250">
              <a:latin typeface="Montserrat"/>
              <a:cs typeface="Montserrat"/>
            </a:endParaRPr>
          </a:p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800" i="1" spc="-25" dirty="0">
                <a:solidFill>
                  <a:srgbClr val="025051"/>
                </a:solidFill>
                <a:latin typeface="Montserrat Light"/>
                <a:cs typeface="Montserrat Light"/>
              </a:rPr>
              <a:t>(IDEAM,</a:t>
            </a:r>
            <a:r>
              <a:rPr sz="800" i="1" spc="10" dirty="0">
                <a:solidFill>
                  <a:srgbClr val="025051"/>
                </a:solidFill>
                <a:latin typeface="Montserrat Light"/>
                <a:cs typeface="Montserrat Light"/>
              </a:rPr>
              <a:t> </a:t>
            </a:r>
            <a:r>
              <a:rPr sz="800" i="1" spc="-10" dirty="0">
                <a:solidFill>
                  <a:srgbClr val="025051"/>
                </a:solidFill>
                <a:latin typeface="Montserrat Light"/>
                <a:cs typeface="Montserrat Light"/>
              </a:rPr>
              <a:t>2017).</a:t>
            </a:r>
            <a:endParaRPr sz="800">
              <a:latin typeface="Montserrat Light"/>
              <a:cs typeface="Montserrat Light"/>
            </a:endParaRPr>
          </a:p>
          <a:p>
            <a:pPr marL="12700" marR="249554">
              <a:lnSpc>
                <a:spcPct val="101499"/>
              </a:lnSpc>
              <a:spcBef>
                <a:spcPts val="695"/>
              </a:spcBef>
            </a:pPr>
            <a:r>
              <a:rPr sz="1100" dirty="0">
                <a:solidFill>
                  <a:srgbClr val="025051"/>
                </a:solidFill>
                <a:latin typeface="Montserrat"/>
                <a:cs typeface="Montserrat"/>
              </a:rPr>
              <a:t>El</a:t>
            </a:r>
            <a:r>
              <a:rPr sz="1100" spc="4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dirty="0">
                <a:solidFill>
                  <a:srgbClr val="025051"/>
                </a:solidFill>
                <a:latin typeface="Montserrat"/>
                <a:cs typeface="Montserrat"/>
              </a:rPr>
              <a:t>total</a:t>
            </a:r>
            <a:r>
              <a:rPr sz="1100" spc="4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dirty="0">
                <a:solidFill>
                  <a:srgbClr val="025051"/>
                </a:solidFill>
                <a:latin typeface="Montserrat"/>
                <a:cs typeface="Montserrat"/>
              </a:rPr>
              <a:t>del</a:t>
            </a:r>
            <a:r>
              <a:rPr sz="1100" spc="4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dirty="0">
                <a:solidFill>
                  <a:srgbClr val="025051"/>
                </a:solidFill>
                <a:latin typeface="Montserrat"/>
                <a:cs typeface="Montserrat"/>
              </a:rPr>
              <a:t>área</a:t>
            </a:r>
            <a:r>
              <a:rPr sz="1100" spc="4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dirty="0">
                <a:solidFill>
                  <a:srgbClr val="025051"/>
                </a:solidFill>
                <a:latin typeface="Montserrat"/>
                <a:cs typeface="Montserrat"/>
              </a:rPr>
              <a:t>ocupada</a:t>
            </a:r>
            <a:r>
              <a:rPr sz="1100" spc="4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dirty="0">
                <a:solidFill>
                  <a:srgbClr val="025051"/>
                </a:solidFill>
                <a:latin typeface="Montserrat"/>
                <a:cs typeface="Montserrat"/>
              </a:rPr>
              <a:t>por</a:t>
            </a:r>
            <a:r>
              <a:rPr sz="1100" spc="4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spc="-25" dirty="0">
                <a:solidFill>
                  <a:srgbClr val="025051"/>
                </a:solidFill>
                <a:latin typeface="Montserrat"/>
                <a:cs typeface="Montserrat"/>
              </a:rPr>
              <a:t>los </a:t>
            </a:r>
            <a:r>
              <a:rPr sz="1100" dirty="0">
                <a:solidFill>
                  <a:srgbClr val="025051"/>
                </a:solidFill>
                <a:latin typeface="Montserrat"/>
                <a:cs typeface="Montserrat"/>
              </a:rPr>
              <a:t>predios</a:t>
            </a:r>
            <a:r>
              <a:rPr sz="1100" spc="5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dirty="0">
                <a:solidFill>
                  <a:srgbClr val="025051"/>
                </a:solidFill>
                <a:latin typeface="Montserrat"/>
                <a:cs typeface="Montserrat"/>
              </a:rPr>
              <a:t>de</a:t>
            </a:r>
            <a:r>
              <a:rPr sz="1100" spc="5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dirty="0">
                <a:solidFill>
                  <a:srgbClr val="025051"/>
                </a:solidFill>
                <a:latin typeface="Montserrat"/>
                <a:cs typeface="Montserrat"/>
              </a:rPr>
              <a:t>la</a:t>
            </a:r>
            <a:r>
              <a:rPr sz="1100" spc="5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dirty="0">
                <a:solidFill>
                  <a:srgbClr val="025051"/>
                </a:solidFill>
                <a:latin typeface="Montserrat"/>
                <a:cs typeface="Montserrat"/>
              </a:rPr>
              <a:t>Ecoreserva</a:t>
            </a:r>
            <a:r>
              <a:rPr sz="1100" spc="5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spc="-10" dirty="0">
                <a:solidFill>
                  <a:srgbClr val="025051"/>
                </a:solidFill>
                <a:latin typeface="Montserrat"/>
                <a:cs typeface="Montserrat"/>
              </a:rPr>
              <a:t>corresponde </a:t>
            </a:r>
            <a:r>
              <a:rPr sz="1100" dirty="0">
                <a:solidFill>
                  <a:srgbClr val="025051"/>
                </a:solidFill>
                <a:latin typeface="Montserrat"/>
                <a:cs typeface="Montserrat"/>
              </a:rPr>
              <a:t>con</a:t>
            </a:r>
            <a:r>
              <a:rPr sz="1100" spc="3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dirty="0">
                <a:solidFill>
                  <a:srgbClr val="025051"/>
                </a:solidFill>
                <a:latin typeface="Montserrat"/>
                <a:cs typeface="Montserrat"/>
              </a:rPr>
              <a:t>territorios</a:t>
            </a:r>
            <a:r>
              <a:rPr sz="1100" spc="3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spc="-10" dirty="0">
                <a:solidFill>
                  <a:srgbClr val="025051"/>
                </a:solidFill>
                <a:latin typeface="Montserrat"/>
                <a:cs typeface="Montserrat"/>
              </a:rPr>
              <a:t>transformados.</a:t>
            </a:r>
            <a:endParaRPr sz="1100">
              <a:latin typeface="Montserrat"/>
              <a:cs typeface="Montserrat"/>
            </a:endParaRPr>
          </a:p>
          <a:p>
            <a:pPr marL="2059305">
              <a:lnSpc>
                <a:spcPct val="100000"/>
              </a:lnSpc>
              <a:spcBef>
                <a:spcPts val="370"/>
              </a:spcBef>
            </a:pPr>
            <a:r>
              <a:rPr sz="1600" b="1" spc="-10" dirty="0">
                <a:solidFill>
                  <a:srgbClr val="223658"/>
                </a:solidFill>
                <a:latin typeface="Montserrat"/>
                <a:cs typeface="Montserrat"/>
              </a:rPr>
              <a:t>99,79</a:t>
            </a:r>
            <a:r>
              <a:rPr sz="1200" b="1" spc="-10" dirty="0">
                <a:solidFill>
                  <a:srgbClr val="223658"/>
                </a:solidFill>
                <a:latin typeface="Montserrat"/>
                <a:cs typeface="Montserrat"/>
              </a:rPr>
              <a:t>%</a:t>
            </a:r>
            <a:endParaRPr sz="1200">
              <a:latin typeface="Montserrat"/>
              <a:cs typeface="Montserrat"/>
            </a:endParaRPr>
          </a:p>
          <a:p>
            <a:pPr marL="2078989" marR="6985">
              <a:lnSpc>
                <a:spcPct val="100000"/>
              </a:lnSpc>
              <a:spcBef>
                <a:spcPts val="359"/>
              </a:spcBef>
            </a:pPr>
            <a:r>
              <a:rPr sz="800" spc="-10" dirty="0">
                <a:solidFill>
                  <a:srgbClr val="025051"/>
                </a:solidFill>
                <a:latin typeface="Montserrat"/>
                <a:cs typeface="Montserrat"/>
              </a:rPr>
              <a:t>Zonobioma </a:t>
            </a:r>
            <a:r>
              <a:rPr sz="800" spc="-20" dirty="0">
                <a:solidFill>
                  <a:srgbClr val="025051"/>
                </a:solidFill>
                <a:latin typeface="Montserrat"/>
                <a:cs typeface="Montserrat"/>
              </a:rPr>
              <a:t>Húmedo</a:t>
            </a:r>
            <a:r>
              <a:rPr sz="800" spc="-1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800" spc="-20" dirty="0">
                <a:solidFill>
                  <a:srgbClr val="025051"/>
                </a:solidFill>
                <a:latin typeface="Montserrat"/>
                <a:cs typeface="Montserrat"/>
              </a:rPr>
              <a:t>Tropical</a:t>
            </a:r>
            <a:r>
              <a:rPr sz="800" spc="-10" dirty="0">
                <a:solidFill>
                  <a:srgbClr val="025051"/>
                </a:solidFill>
                <a:latin typeface="Montserrat"/>
                <a:cs typeface="Montserrat"/>
              </a:rPr>
              <a:t> Piedemonte Orinoquia</a:t>
            </a:r>
            <a:endParaRPr sz="800">
              <a:latin typeface="Montserrat"/>
              <a:cs typeface="Montserrat"/>
            </a:endParaRPr>
          </a:p>
          <a:p>
            <a:pPr marL="2075814">
              <a:lnSpc>
                <a:spcPct val="100000"/>
              </a:lnSpc>
              <a:spcBef>
                <a:spcPts val="730"/>
              </a:spcBef>
            </a:pPr>
            <a:r>
              <a:rPr sz="1600" b="1" spc="-10" dirty="0">
                <a:solidFill>
                  <a:srgbClr val="223658"/>
                </a:solidFill>
                <a:latin typeface="Montserrat"/>
                <a:cs typeface="Montserrat"/>
              </a:rPr>
              <a:t>0,20</a:t>
            </a:r>
            <a:r>
              <a:rPr sz="1200" b="1" spc="-10" dirty="0">
                <a:solidFill>
                  <a:srgbClr val="223658"/>
                </a:solidFill>
                <a:latin typeface="Montserrat"/>
                <a:cs typeface="Montserrat"/>
              </a:rPr>
              <a:t>%</a:t>
            </a:r>
            <a:endParaRPr sz="1200">
              <a:latin typeface="Montserrat"/>
              <a:cs typeface="Montserrat"/>
            </a:endParaRPr>
          </a:p>
          <a:p>
            <a:pPr marL="2081530" marR="5080">
              <a:lnSpc>
                <a:spcPct val="100000"/>
              </a:lnSpc>
              <a:spcBef>
                <a:spcPts val="359"/>
              </a:spcBef>
            </a:pPr>
            <a:r>
              <a:rPr sz="800" spc="-10" dirty="0">
                <a:solidFill>
                  <a:srgbClr val="025051"/>
                </a:solidFill>
                <a:latin typeface="Montserrat"/>
                <a:cs typeface="Montserrat"/>
              </a:rPr>
              <a:t>Zonobioma </a:t>
            </a:r>
            <a:r>
              <a:rPr sz="800" spc="-20" dirty="0">
                <a:solidFill>
                  <a:srgbClr val="025051"/>
                </a:solidFill>
                <a:latin typeface="Montserrat"/>
                <a:cs typeface="Montserrat"/>
              </a:rPr>
              <a:t>Húmedo</a:t>
            </a:r>
            <a:r>
              <a:rPr sz="800" spc="-1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800" spc="-20" dirty="0">
                <a:solidFill>
                  <a:srgbClr val="025051"/>
                </a:solidFill>
                <a:latin typeface="Montserrat"/>
                <a:cs typeface="Montserrat"/>
              </a:rPr>
              <a:t>Tropical</a:t>
            </a:r>
            <a:r>
              <a:rPr sz="800" spc="-10" dirty="0">
                <a:solidFill>
                  <a:srgbClr val="025051"/>
                </a:solidFill>
                <a:latin typeface="Montserrat"/>
                <a:cs typeface="Montserrat"/>
              </a:rPr>
              <a:t> Piedemonte Casanare</a:t>
            </a:r>
            <a:endParaRPr sz="800">
              <a:latin typeface="Montserrat"/>
              <a:cs typeface="Montserrat"/>
            </a:endParaRPr>
          </a:p>
        </p:txBody>
      </p:sp>
      <p:pic>
        <p:nvPicPr>
          <p:cNvPr id="264" name="object 264"/>
          <p:cNvPicPr/>
          <p:nvPr/>
        </p:nvPicPr>
        <p:blipFill>
          <a:blip r:embed="rId33" cstate="print"/>
          <a:stretch>
            <a:fillRect/>
          </a:stretch>
        </p:blipFill>
        <p:spPr>
          <a:xfrm>
            <a:off x="7782062" y="13116893"/>
            <a:ext cx="262698" cy="94205"/>
          </a:xfrm>
          <a:prstGeom prst="rect">
            <a:avLst/>
          </a:prstGeom>
        </p:spPr>
      </p:pic>
      <p:pic>
        <p:nvPicPr>
          <p:cNvPr id="265" name="object 265"/>
          <p:cNvPicPr/>
          <p:nvPr/>
        </p:nvPicPr>
        <p:blipFill>
          <a:blip r:embed="rId34" cstate="print"/>
          <a:stretch>
            <a:fillRect/>
          </a:stretch>
        </p:blipFill>
        <p:spPr>
          <a:xfrm>
            <a:off x="7917231" y="12942428"/>
            <a:ext cx="127529" cy="127519"/>
          </a:xfrm>
          <a:prstGeom prst="rect">
            <a:avLst/>
          </a:prstGeom>
        </p:spPr>
      </p:pic>
      <p:pic>
        <p:nvPicPr>
          <p:cNvPr id="266" name="object 266"/>
          <p:cNvPicPr/>
          <p:nvPr/>
        </p:nvPicPr>
        <p:blipFill>
          <a:blip r:embed="rId35" cstate="print"/>
          <a:stretch>
            <a:fillRect/>
          </a:stretch>
        </p:blipFill>
        <p:spPr>
          <a:xfrm>
            <a:off x="7917231" y="13313156"/>
            <a:ext cx="127529" cy="127519"/>
          </a:xfrm>
          <a:prstGeom prst="rect">
            <a:avLst/>
          </a:prstGeom>
        </p:spPr>
      </p:pic>
      <p:pic>
        <p:nvPicPr>
          <p:cNvPr id="267" name="object 267"/>
          <p:cNvPicPr/>
          <p:nvPr/>
        </p:nvPicPr>
        <p:blipFill>
          <a:blip r:embed="rId36" cstate="print"/>
          <a:stretch>
            <a:fillRect/>
          </a:stretch>
        </p:blipFill>
        <p:spPr>
          <a:xfrm>
            <a:off x="7782062" y="13487812"/>
            <a:ext cx="262698" cy="94205"/>
          </a:xfrm>
          <a:prstGeom prst="rect">
            <a:avLst/>
          </a:prstGeom>
        </p:spPr>
      </p:pic>
      <p:pic>
        <p:nvPicPr>
          <p:cNvPr id="268" name="object 268"/>
          <p:cNvPicPr/>
          <p:nvPr/>
        </p:nvPicPr>
        <p:blipFill>
          <a:blip r:embed="rId37" cstate="print"/>
          <a:stretch>
            <a:fillRect/>
          </a:stretch>
        </p:blipFill>
        <p:spPr>
          <a:xfrm>
            <a:off x="7917231" y="13664815"/>
            <a:ext cx="127529" cy="127519"/>
          </a:xfrm>
          <a:prstGeom prst="rect">
            <a:avLst/>
          </a:prstGeom>
        </p:spPr>
      </p:pic>
      <p:grpSp>
        <p:nvGrpSpPr>
          <p:cNvPr id="269" name="object 269"/>
          <p:cNvGrpSpPr/>
          <p:nvPr/>
        </p:nvGrpSpPr>
        <p:grpSpPr>
          <a:xfrm>
            <a:off x="7782062" y="12632512"/>
            <a:ext cx="2911475" cy="1936750"/>
            <a:chOff x="7782062" y="12632512"/>
            <a:chExt cx="2911475" cy="1936750"/>
          </a:xfrm>
        </p:grpSpPr>
        <p:pic>
          <p:nvPicPr>
            <p:cNvPr id="270" name="object 270"/>
            <p:cNvPicPr/>
            <p:nvPr/>
          </p:nvPicPr>
          <p:blipFill>
            <a:blip r:embed="rId38" cstate="print"/>
            <a:stretch>
              <a:fillRect/>
            </a:stretch>
          </p:blipFill>
          <p:spPr>
            <a:xfrm>
              <a:off x="8791462" y="12632512"/>
              <a:ext cx="1111685" cy="952868"/>
            </a:xfrm>
            <a:prstGeom prst="rect">
              <a:avLst/>
            </a:prstGeom>
          </p:spPr>
        </p:pic>
        <p:pic>
          <p:nvPicPr>
            <p:cNvPr id="271" name="object 271"/>
            <p:cNvPicPr/>
            <p:nvPr/>
          </p:nvPicPr>
          <p:blipFill>
            <a:blip r:embed="rId39" cstate="print"/>
            <a:stretch>
              <a:fillRect/>
            </a:stretch>
          </p:blipFill>
          <p:spPr>
            <a:xfrm>
              <a:off x="8137321" y="13086553"/>
              <a:ext cx="2222671" cy="1393634"/>
            </a:xfrm>
            <a:prstGeom prst="rect">
              <a:avLst/>
            </a:prstGeom>
          </p:spPr>
        </p:pic>
        <p:pic>
          <p:nvPicPr>
            <p:cNvPr id="272" name="object 272"/>
            <p:cNvPicPr/>
            <p:nvPr/>
          </p:nvPicPr>
          <p:blipFill>
            <a:blip r:embed="rId40" cstate="print"/>
            <a:stretch>
              <a:fillRect/>
            </a:stretch>
          </p:blipFill>
          <p:spPr>
            <a:xfrm>
              <a:off x="8701219" y="13883422"/>
              <a:ext cx="1991797" cy="685611"/>
            </a:xfrm>
            <a:prstGeom prst="rect">
              <a:avLst/>
            </a:prstGeom>
          </p:spPr>
        </p:pic>
        <p:pic>
          <p:nvPicPr>
            <p:cNvPr id="273" name="object 273"/>
            <p:cNvPicPr/>
            <p:nvPr/>
          </p:nvPicPr>
          <p:blipFill>
            <a:blip r:embed="rId41" cstate="print"/>
            <a:stretch>
              <a:fillRect/>
            </a:stretch>
          </p:blipFill>
          <p:spPr>
            <a:xfrm>
              <a:off x="8278644" y="12669895"/>
              <a:ext cx="2380789" cy="1790699"/>
            </a:xfrm>
            <a:prstGeom prst="rect">
              <a:avLst/>
            </a:prstGeom>
          </p:spPr>
        </p:pic>
        <p:pic>
          <p:nvPicPr>
            <p:cNvPr id="274" name="object 274"/>
            <p:cNvPicPr/>
            <p:nvPr/>
          </p:nvPicPr>
          <p:blipFill>
            <a:blip r:embed="rId42" cstate="print"/>
            <a:stretch>
              <a:fillRect/>
            </a:stretch>
          </p:blipFill>
          <p:spPr>
            <a:xfrm>
              <a:off x="7984143" y="14055381"/>
              <a:ext cx="123152" cy="123142"/>
            </a:xfrm>
            <a:prstGeom prst="rect">
              <a:avLst/>
            </a:prstGeom>
          </p:spPr>
        </p:pic>
        <p:pic>
          <p:nvPicPr>
            <p:cNvPr id="275" name="object 275"/>
            <p:cNvPicPr/>
            <p:nvPr/>
          </p:nvPicPr>
          <p:blipFill>
            <a:blip r:embed="rId43" cstate="print"/>
            <a:stretch>
              <a:fillRect/>
            </a:stretch>
          </p:blipFill>
          <p:spPr>
            <a:xfrm>
              <a:off x="7782062" y="13839270"/>
              <a:ext cx="262698" cy="94205"/>
            </a:xfrm>
            <a:prstGeom prst="rect">
              <a:avLst/>
            </a:prstGeom>
          </p:spPr>
        </p:pic>
        <p:pic>
          <p:nvPicPr>
            <p:cNvPr id="276" name="object 276"/>
            <p:cNvPicPr/>
            <p:nvPr/>
          </p:nvPicPr>
          <p:blipFill>
            <a:blip r:embed="rId44" cstate="print"/>
            <a:stretch>
              <a:fillRect/>
            </a:stretch>
          </p:blipFill>
          <p:spPr>
            <a:xfrm>
              <a:off x="7782062" y="14380184"/>
              <a:ext cx="262698" cy="94205"/>
            </a:xfrm>
            <a:prstGeom prst="rect">
              <a:avLst/>
            </a:prstGeom>
          </p:spPr>
        </p:pic>
      </p:grpSp>
      <p:sp>
        <p:nvSpPr>
          <p:cNvPr id="277" name="object 277"/>
          <p:cNvSpPr txBox="1"/>
          <p:nvPr/>
        </p:nvSpPr>
        <p:spPr>
          <a:xfrm>
            <a:off x="6873521" y="12816651"/>
            <a:ext cx="1080135" cy="1673860"/>
          </a:xfrm>
          <a:prstGeom prst="rect">
            <a:avLst/>
          </a:prstGeom>
        </p:spPr>
        <p:txBody>
          <a:bodyPr vert="horz" wrap="square" lIns="0" tIns="63500" rIns="0" bIns="0" rtlCol="0">
            <a:spAutoFit/>
          </a:bodyPr>
          <a:lstStyle/>
          <a:p>
            <a:pPr marR="73025" algn="r">
              <a:lnSpc>
                <a:spcPct val="100000"/>
              </a:lnSpc>
              <a:spcBef>
                <a:spcPts val="500"/>
              </a:spcBef>
            </a:pPr>
            <a:r>
              <a:rPr sz="1200" b="1" spc="-10" dirty="0">
                <a:solidFill>
                  <a:srgbClr val="025051"/>
                </a:solidFill>
                <a:latin typeface="Montserrat"/>
                <a:cs typeface="Montserrat"/>
              </a:rPr>
              <a:t>Agrícola</a:t>
            </a:r>
            <a:endParaRPr sz="1200">
              <a:latin typeface="Montserrat"/>
              <a:cs typeface="Montserrat"/>
            </a:endParaRPr>
          </a:p>
          <a:p>
            <a:pPr marL="641350">
              <a:lnSpc>
                <a:spcPct val="100000"/>
              </a:lnSpc>
              <a:spcBef>
                <a:spcPts val="270"/>
              </a:spcBef>
            </a:pPr>
            <a:r>
              <a:rPr sz="800" spc="-20" dirty="0">
                <a:solidFill>
                  <a:srgbClr val="025051"/>
                </a:solidFill>
                <a:latin typeface="Montserrat Light"/>
                <a:cs typeface="Montserrat Light"/>
              </a:rPr>
              <a:t>Alta</a:t>
            </a:r>
            <a:endParaRPr sz="800">
              <a:latin typeface="Montserrat Light"/>
              <a:cs typeface="Montserrat Light"/>
            </a:endParaRPr>
          </a:p>
          <a:p>
            <a:pPr marR="73025" algn="r">
              <a:lnSpc>
                <a:spcPct val="100000"/>
              </a:lnSpc>
              <a:spcBef>
                <a:spcPts val="415"/>
              </a:spcBef>
            </a:pPr>
            <a:r>
              <a:rPr sz="1200" b="1" spc="-10" dirty="0">
                <a:solidFill>
                  <a:srgbClr val="025051"/>
                </a:solidFill>
                <a:latin typeface="Montserrat"/>
                <a:cs typeface="Montserrat"/>
              </a:rPr>
              <a:t>Forestal</a:t>
            </a:r>
            <a:endParaRPr sz="1200">
              <a:latin typeface="Montserrat"/>
              <a:cs typeface="Montserrat"/>
            </a:endParaRPr>
          </a:p>
          <a:p>
            <a:pPr marL="641350">
              <a:lnSpc>
                <a:spcPct val="100000"/>
              </a:lnSpc>
              <a:spcBef>
                <a:spcPts val="65"/>
              </a:spcBef>
            </a:pPr>
            <a:r>
              <a:rPr sz="800" spc="-20" dirty="0">
                <a:solidFill>
                  <a:srgbClr val="025051"/>
                </a:solidFill>
                <a:latin typeface="Montserrat Light"/>
                <a:cs typeface="Montserrat Light"/>
              </a:rPr>
              <a:t>Alta</a:t>
            </a:r>
            <a:endParaRPr sz="800">
              <a:latin typeface="Montserrat Light"/>
              <a:cs typeface="Montserrat Light"/>
            </a:endParaRPr>
          </a:p>
          <a:p>
            <a:pPr marR="73025" algn="r">
              <a:lnSpc>
                <a:spcPct val="100000"/>
              </a:lnSpc>
              <a:spcBef>
                <a:spcPts val="305"/>
              </a:spcBef>
            </a:pPr>
            <a:r>
              <a:rPr sz="1200" b="1" spc="-10" dirty="0">
                <a:solidFill>
                  <a:srgbClr val="025051"/>
                </a:solidFill>
                <a:latin typeface="Montserrat"/>
                <a:cs typeface="Montserrat"/>
              </a:rPr>
              <a:t>Ganadera</a:t>
            </a:r>
            <a:endParaRPr sz="1200">
              <a:latin typeface="Montserrat"/>
              <a:cs typeface="Montserrat"/>
            </a:endParaRPr>
          </a:p>
          <a:p>
            <a:pPr marL="641350">
              <a:lnSpc>
                <a:spcPct val="100000"/>
              </a:lnSpc>
              <a:spcBef>
                <a:spcPts val="60"/>
              </a:spcBef>
            </a:pPr>
            <a:r>
              <a:rPr sz="800" spc="-20" dirty="0">
                <a:solidFill>
                  <a:srgbClr val="025051"/>
                </a:solidFill>
                <a:latin typeface="Montserrat Light"/>
                <a:cs typeface="Montserrat Light"/>
              </a:rPr>
              <a:t>Alta</a:t>
            </a:r>
            <a:endParaRPr sz="800">
              <a:latin typeface="Montserrat Light"/>
              <a:cs typeface="Montserrat Light"/>
            </a:endParaRPr>
          </a:p>
          <a:p>
            <a:pPr marL="318135" marR="5080" indent="-306070">
              <a:lnSpc>
                <a:spcPts val="1160"/>
              </a:lnSpc>
              <a:spcBef>
                <a:spcPts val="890"/>
              </a:spcBef>
            </a:pPr>
            <a:r>
              <a:rPr sz="1150" b="1" spc="-10" dirty="0">
                <a:solidFill>
                  <a:srgbClr val="025051"/>
                </a:solidFill>
                <a:latin typeface="Montserrat"/>
                <a:cs typeface="Montserrat"/>
              </a:rPr>
              <a:t>Conservación </a:t>
            </a:r>
            <a:r>
              <a:rPr sz="1150" b="1" dirty="0">
                <a:solidFill>
                  <a:srgbClr val="025051"/>
                </a:solidFill>
                <a:latin typeface="Montserrat"/>
                <a:cs typeface="Montserrat"/>
              </a:rPr>
              <a:t>de</a:t>
            </a:r>
            <a:r>
              <a:rPr sz="1150" b="1" spc="2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50" b="1" spc="-10" dirty="0">
                <a:solidFill>
                  <a:srgbClr val="025051"/>
                </a:solidFill>
                <a:latin typeface="Montserrat"/>
                <a:cs typeface="Montserrat"/>
              </a:rPr>
              <a:t>Suelos</a:t>
            </a:r>
            <a:endParaRPr sz="1150">
              <a:latin typeface="Montserrat"/>
              <a:cs typeface="Montserrat"/>
            </a:endParaRPr>
          </a:p>
          <a:p>
            <a:pPr marL="641350">
              <a:lnSpc>
                <a:spcPct val="100000"/>
              </a:lnSpc>
              <a:spcBef>
                <a:spcPts val="90"/>
              </a:spcBef>
            </a:pPr>
            <a:r>
              <a:rPr sz="800" spc="-20" dirty="0">
                <a:solidFill>
                  <a:srgbClr val="025051"/>
                </a:solidFill>
                <a:latin typeface="Montserrat Light"/>
                <a:cs typeface="Montserrat Light"/>
              </a:rPr>
              <a:t>Alta</a:t>
            </a:r>
            <a:endParaRPr sz="800">
              <a:latin typeface="Montserrat Light"/>
              <a:cs typeface="Montserrat Light"/>
            </a:endParaRPr>
          </a:p>
        </p:txBody>
      </p:sp>
      <p:grpSp>
        <p:nvGrpSpPr>
          <p:cNvPr id="278" name="object 278"/>
          <p:cNvGrpSpPr/>
          <p:nvPr/>
        </p:nvGrpSpPr>
        <p:grpSpPr>
          <a:xfrm>
            <a:off x="12235288" y="12812451"/>
            <a:ext cx="1418590" cy="1402080"/>
            <a:chOff x="12235288" y="12812451"/>
            <a:chExt cx="1418590" cy="1402080"/>
          </a:xfrm>
        </p:grpSpPr>
        <p:pic>
          <p:nvPicPr>
            <p:cNvPr id="279" name="object 279"/>
            <p:cNvPicPr/>
            <p:nvPr/>
          </p:nvPicPr>
          <p:blipFill>
            <a:blip r:embed="rId45" cstate="print"/>
            <a:stretch>
              <a:fillRect/>
            </a:stretch>
          </p:blipFill>
          <p:spPr>
            <a:xfrm>
              <a:off x="12271485" y="13213467"/>
              <a:ext cx="1382232" cy="1001066"/>
            </a:xfrm>
            <a:prstGeom prst="rect">
              <a:avLst/>
            </a:prstGeom>
          </p:spPr>
        </p:pic>
        <p:pic>
          <p:nvPicPr>
            <p:cNvPr id="280" name="object 280"/>
            <p:cNvPicPr/>
            <p:nvPr/>
          </p:nvPicPr>
          <p:blipFill>
            <a:blip r:embed="rId46" cstate="print"/>
            <a:stretch>
              <a:fillRect/>
            </a:stretch>
          </p:blipFill>
          <p:spPr>
            <a:xfrm>
              <a:off x="12235288" y="12812451"/>
              <a:ext cx="127529" cy="127519"/>
            </a:xfrm>
            <a:prstGeom prst="rect">
              <a:avLst/>
            </a:prstGeom>
          </p:spPr>
        </p:pic>
        <p:pic>
          <p:nvPicPr>
            <p:cNvPr id="281" name="object 281"/>
            <p:cNvPicPr/>
            <p:nvPr/>
          </p:nvPicPr>
          <p:blipFill>
            <a:blip r:embed="rId47" cstate="print"/>
            <a:stretch>
              <a:fillRect/>
            </a:stretch>
          </p:blipFill>
          <p:spPr>
            <a:xfrm>
              <a:off x="12235288" y="12998982"/>
              <a:ext cx="127529" cy="127519"/>
            </a:xfrm>
            <a:prstGeom prst="rect">
              <a:avLst/>
            </a:prstGeom>
          </p:spPr>
        </p:pic>
        <p:pic>
          <p:nvPicPr>
            <p:cNvPr id="282" name="object 282"/>
            <p:cNvPicPr/>
            <p:nvPr/>
          </p:nvPicPr>
          <p:blipFill>
            <a:blip r:embed="rId48" cstate="print"/>
            <a:stretch>
              <a:fillRect/>
            </a:stretch>
          </p:blipFill>
          <p:spPr>
            <a:xfrm>
              <a:off x="12916832" y="12831577"/>
              <a:ext cx="127529" cy="127519"/>
            </a:xfrm>
            <a:prstGeom prst="rect">
              <a:avLst/>
            </a:prstGeom>
          </p:spPr>
        </p:pic>
        <p:pic>
          <p:nvPicPr>
            <p:cNvPr id="283" name="object 283"/>
            <p:cNvPicPr/>
            <p:nvPr/>
          </p:nvPicPr>
          <p:blipFill>
            <a:blip r:embed="rId37" cstate="print"/>
            <a:stretch>
              <a:fillRect/>
            </a:stretch>
          </p:blipFill>
          <p:spPr>
            <a:xfrm>
              <a:off x="12916829" y="13007016"/>
              <a:ext cx="127529" cy="127519"/>
            </a:xfrm>
            <a:prstGeom prst="rect">
              <a:avLst/>
            </a:prstGeom>
          </p:spPr>
        </p:pic>
      </p:grpSp>
      <p:sp>
        <p:nvSpPr>
          <p:cNvPr id="284" name="object 284"/>
          <p:cNvSpPr txBox="1"/>
          <p:nvPr/>
        </p:nvSpPr>
        <p:spPr>
          <a:xfrm>
            <a:off x="12411951" y="12755198"/>
            <a:ext cx="403860" cy="39052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49600"/>
              </a:lnSpc>
              <a:spcBef>
                <a:spcPts val="100"/>
              </a:spcBef>
            </a:pPr>
            <a:r>
              <a:rPr sz="800" spc="-10" dirty="0">
                <a:solidFill>
                  <a:srgbClr val="025051"/>
                </a:solidFill>
                <a:latin typeface="Montserrat Light"/>
                <a:cs typeface="Montserrat Light"/>
              </a:rPr>
              <a:t>Natural</a:t>
            </a:r>
            <a:r>
              <a:rPr sz="800" spc="500" dirty="0">
                <a:solidFill>
                  <a:srgbClr val="025051"/>
                </a:solidFill>
                <a:latin typeface="Montserrat Light"/>
                <a:cs typeface="Montserrat Light"/>
              </a:rPr>
              <a:t> </a:t>
            </a:r>
            <a:r>
              <a:rPr sz="800" spc="-20" dirty="0">
                <a:solidFill>
                  <a:srgbClr val="025051"/>
                </a:solidFill>
                <a:latin typeface="Montserrat Light"/>
                <a:cs typeface="Montserrat Light"/>
              </a:rPr>
              <a:t>Bajo</a:t>
            </a:r>
            <a:endParaRPr sz="800">
              <a:latin typeface="Montserrat Light"/>
              <a:cs typeface="Montserrat Light"/>
            </a:endParaRPr>
          </a:p>
        </p:txBody>
      </p:sp>
      <p:sp>
        <p:nvSpPr>
          <p:cNvPr id="285" name="object 285"/>
          <p:cNvSpPr txBox="1"/>
          <p:nvPr/>
        </p:nvSpPr>
        <p:spPr>
          <a:xfrm>
            <a:off x="13093481" y="12742878"/>
            <a:ext cx="344170" cy="39052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49600"/>
              </a:lnSpc>
              <a:spcBef>
                <a:spcPts val="100"/>
              </a:spcBef>
            </a:pPr>
            <a:r>
              <a:rPr sz="800" spc="-10" dirty="0">
                <a:solidFill>
                  <a:srgbClr val="025051"/>
                </a:solidFill>
                <a:latin typeface="Montserrat Light"/>
                <a:cs typeface="Montserrat Light"/>
              </a:rPr>
              <a:t>Medio</a:t>
            </a:r>
            <a:r>
              <a:rPr sz="800" spc="500" dirty="0">
                <a:solidFill>
                  <a:srgbClr val="025051"/>
                </a:solidFill>
                <a:latin typeface="Montserrat Light"/>
                <a:cs typeface="Montserrat Light"/>
              </a:rPr>
              <a:t> </a:t>
            </a:r>
            <a:r>
              <a:rPr sz="800" spc="-20" dirty="0">
                <a:solidFill>
                  <a:srgbClr val="025051"/>
                </a:solidFill>
                <a:latin typeface="Montserrat Light"/>
                <a:cs typeface="Montserrat Light"/>
              </a:rPr>
              <a:t>Alto</a:t>
            </a:r>
            <a:endParaRPr sz="800">
              <a:latin typeface="Montserrat Light"/>
              <a:cs typeface="Montserrat Light"/>
            </a:endParaRPr>
          </a:p>
        </p:txBody>
      </p:sp>
      <p:sp>
        <p:nvSpPr>
          <p:cNvPr id="286" name="object 286"/>
          <p:cNvSpPr/>
          <p:nvPr/>
        </p:nvSpPr>
        <p:spPr>
          <a:xfrm>
            <a:off x="2379380" y="17840142"/>
            <a:ext cx="176530" cy="188595"/>
          </a:xfrm>
          <a:custGeom>
            <a:avLst/>
            <a:gdLst/>
            <a:ahLst/>
            <a:cxnLst/>
            <a:rect l="l" t="t" r="r" b="b"/>
            <a:pathLst>
              <a:path w="176530" h="188594">
                <a:moveTo>
                  <a:pt x="175919" y="0"/>
                </a:moveTo>
                <a:lnTo>
                  <a:pt x="0" y="40"/>
                </a:lnTo>
                <a:lnTo>
                  <a:pt x="0" y="188279"/>
                </a:lnTo>
                <a:lnTo>
                  <a:pt x="175919" y="188239"/>
                </a:lnTo>
                <a:lnTo>
                  <a:pt x="175919" y="0"/>
                </a:lnTo>
                <a:close/>
              </a:path>
            </a:pathLst>
          </a:custGeom>
          <a:solidFill>
            <a:srgbClr val="0693A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7" name="object 287"/>
          <p:cNvSpPr/>
          <p:nvPr/>
        </p:nvSpPr>
        <p:spPr>
          <a:xfrm>
            <a:off x="2379380" y="18424618"/>
            <a:ext cx="176530" cy="220979"/>
          </a:xfrm>
          <a:custGeom>
            <a:avLst/>
            <a:gdLst/>
            <a:ahLst/>
            <a:cxnLst/>
            <a:rect l="l" t="t" r="r" b="b"/>
            <a:pathLst>
              <a:path w="176530" h="220980">
                <a:moveTo>
                  <a:pt x="175919" y="0"/>
                </a:moveTo>
                <a:lnTo>
                  <a:pt x="0" y="50"/>
                </a:lnTo>
                <a:lnTo>
                  <a:pt x="0" y="220539"/>
                </a:lnTo>
                <a:lnTo>
                  <a:pt x="175919" y="220489"/>
                </a:lnTo>
                <a:lnTo>
                  <a:pt x="175919" y="0"/>
                </a:lnTo>
                <a:close/>
              </a:path>
            </a:pathLst>
          </a:custGeom>
          <a:solidFill>
            <a:srgbClr val="2C8681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288" name="object 288"/>
          <p:cNvGrpSpPr/>
          <p:nvPr/>
        </p:nvGrpSpPr>
        <p:grpSpPr>
          <a:xfrm>
            <a:off x="11350501" y="18666186"/>
            <a:ext cx="414655" cy="358140"/>
            <a:chOff x="11350501" y="18666186"/>
            <a:chExt cx="414655" cy="358140"/>
          </a:xfrm>
        </p:grpSpPr>
        <p:sp>
          <p:nvSpPr>
            <p:cNvPr id="289" name="object 289"/>
            <p:cNvSpPr/>
            <p:nvPr/>
          </p:nvSpPr>
          <p:spPr>
            <a:xfrm>
              <a:off x="11350501" y="18666186"/>
              <a:ext cx="358140" cy="358140"/>
            </a:xfrm>
            <a:custGeom>
              <a:avLst/>
              <a:gdLst/>
              <a:ahLst/>
              <a:cxnLst/>
              <a:rect l="l" t="t" r="r" b="b"/>
              <a:pathLst>
                <a:path w="358140" h="358140">
                  <a:moveTo>
                    <a:pt x="179019" y="0"/>
                  </a:moveTo>
                  <a:lnTo>
                    <a:pt x="131426" y="6394"/>
                  </a:lnTo>
                  <a:lnTo>
                    <a:pt x="88661" y="24442"/>
                  </a:lnTo>
                  <a:lnTo>
                    <a:pt x="52430" y="52434"/>
                  </a:lnTo>
                  <a:lnTo>
                    <a:pt x="24439" y="88666"/>
                  </a:lnTo>
                  <a:lnTo>
                    <a:pt x="6394" y="131430"/>
                  </a:lnTo>
                  <a:lnTo>
                    <a:pt x="0" y="179019"/>
                  </a:lnTo>
                  <a:lnTo>
                    <a:pt x="6394" y="226608"/>
                  </a:lnTo>
                  <a:lnTo>
                    <a:pt x="24439" y="269372"/>
                  </a:lnTo>
                  <a:lnTo>
                    <a:pt x="52430" y="305604"/>
                  </a:lnTo>
                  <a:lnTo>
                    <a:pt x="88661" y="333596"/>
                  </a:lnTo>
                  <a:lnTo>
                    <a:pt x="131426" y="351643"/>
                  </a:lnTo>
                  <a:lnTo>
                    <a:pt x="179019" y="358038"/>
                  </a:lnTo>
                  <a:lnTo>
                    <a:pt x="226608" y="351643"/>
                  </a:lnTo>
                  <a:lnTo>
                    <a:pt x="269369" y="333596"/>
                  </a:lnTo>
                  <a:lnTo>
                    <a:pt x="305599" y="305604"/>
                  </a:lnTo>
                  <a:lnTo>
                    <a:pt x="333589" y="269372"/>
                  </a:lnTo>
                  <a:lnTo>
                    <a:pt x="351634" y="226608"/>
                  </a:lnTo>
                  <a:lnTo>
                    <a:pt x="358028" y="179019"/>
                  </a:lnTo>
                  <a:lnTo>
                    <a:pt x="351634" y="131430"/>
                  </a:lnTo>
                  <a:lnTo>
                    <a:pt x="333589" y="88666"/>
                  </a:lnTo>
                  <a:lnTo>
                    <a:pt x="305599" y="52434"/>
                  </a:lnTo>
                  <a:lnTo>
                    <a:pt x="269369" y="24442"/>
                  </a:lnTo>
                  <a:lnTo>
                    <a:pt x="226608" y="6394"/>
                  </a:lnTo>
                  <a:lnTo>
                    <a:pt x="179019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90" name="object 290"/>
            <p:cNvPicPr/>
            <p:nvPr/>
          </p:nvPicPr>
          <p:blipFill>
            <a:blip r:embed="rId49" cstate="print"/>
            <a:stretch>
              <a:fillRect/>
            </a:stretch>
          </p:blipFill>
          <p:spPr>
            <a:xfrm>
              <a:off x="11377452" y="18702976"/>
              <a:ext cx="387319" cy="274341"/>
            </a:xfrm>
            <a:prstGeom prst="rect">
              <a:avLst/>
            </a:prstGeom>
          </p:spPr>
        </p:pic>
      </p:grpSp>
      <p:sp>
        <p:nvSpPr>
          <p:cNvPr id="291" name="object 291"/>
          <p:cNvSpPr txBox="1"/>
          <p:nvPr/>
        </p:nvSpPr>
        <p:spPr>
          <a:xfrm>
            <a:off x="11804194" y="18700182"/>
            <a:ext cx="535940" cy="26860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sz="800" spc="-25" dirty="0">
                <a:solidFill>
                  <a:srgbClr val="025051"/>
                </a:solidFill>
                <a:latin typeface="Montserrat"/>
                <a:cs typeface="Montserrat"/>
              </a:rPr>
              <a:t>Ganadería</a:t>
            </a:r>
            <a:r>
              <a:rPr sz="800" spc="-10" dirty="0">
                <a:solidFill>
                  <a:srgbClr val="025051"/>
                </a:solidFill>
                <a:latin typeface="Montserrat"/>
                <a:cs typeface="Montserrat"/>
              </a:rPr>
              <a:t> extensiva</a:t>
            </a:r>
            <a:endParaRPr sz="800">
              <a:latin typeface="Montserrat"/>
              <a:cs typeface="Montserrat"/>
            </a:endParaRPr>
          </a:p>
        </p:txBody>
      </p:sp>
      <p:grpSp>
        <p:nvGrpSpPr>
          <p:cNvPr id="292" name="object 292"/>
          <p:cNvGrpSpPr/>
          <p:nvPr/>
        </p:nvGrpSpPr>
        <p:grpSpPr>
          <a:xfrm>
            <a:off x="11360639" y="19289712"/>
            <a:ext cx="408940" cy="353695"/>
            <a:chOff x="11360639" y="19289712"/>
            <a:chExt cx="408940" cy="353695"/>
          </a:xfrm>
        </p:grpSpPr>
        <p:sp>
          <p:nvSpPr>
            <p:cNvPr id="293" name="object 293"/>
            <p:cNvSpPr/>
            <p:nvPr/>
          </p:nvSpPr>
          <p:spPr>
            <a:xfrm>
              <a:off x="11360639" y="19289712"/>
              <a:ext cx="353695" cy="353695"/>
            </a:xfrm>
            <a:custGeom>
              <a:avLst/>
              <a:gdLst/>
              <a:ahLst/>
              <a:cxnLst/>
              <a:rect l="l" t="t" r="r" b="b"/>
              <a:pathLst>
                <a:path w="353695" h="353694">
                  <a:moveTo>
                    <a:pt x="176638" y="0"/>
                  </a:moveTo>
                  <a:lnTo>
                    <a:pt x="129679" y="6309"/>
                  </a:lnTo>
                  <a:lnTo>
                    <a:pt x="87483" y="24115"/>
                  </a:lnTo>
                  <a:lnTo>
                    <a:pt x="51734" y="51734"/>
                  </a:lnTo>
                  <a:lnTo>
                    <a:pt x="24115" y="87483"/>
                  </a:lnTo>
                  <a:lnTo>
                    <a:pt x="6309" y="129679"/>
                  </a:lnTo>
                  <a:lnTo>
                    <a:pt x="0" y="176638"/>
                  </a:lnTo>
                  <a:lnTo>
                    <a:pt x="6309" y="223597"/>
                  </a:lnTo>
                  <a:lnTo>
                    <a:pt x="24115" y="265793"/>
                  </a:lnTo>
                  <a:lnTo>
                    <a:pt x="51734" y="301542"/>
                  </a:lnTo>
                  <a:lnTo>
                    <a:pt x="87483" y="329161"/>
                  </a:lnTo>
                  <a:lnTo>
                    <a:pt x="129679" y="346967"/>
                  </a:lnTo>
                  <a:lnTo>
                    <a:pt x="176638" y="353276"/>
                  </a:lnTo>
                  <a:lnTo>
                    <a:pt x="223594" y="346967"/>
                  </a:lnTo>
                  <a:lnTo>
                    <a:pt x="265788" y="329161"/>
                  </a:lnTo>
                  <a:lnTo>
                    <a:pt x="301538" y="301542"/>
                  </a:lnTo>
                  <a:lnTo>
                    <a:pt x="329159" y="265793"/>
                  </a:lnTo>
                  <a:lnTo>
                    <a:pt x="346966" y="223597"/>
                  </a:lnTo>
                  <a:lnTo>
                    <a:pt x="353276" y="176638"/>
                  </a:lnTo>
                  <a:lnTo>
                    <a:pt x="346966" y="129679"/>
                  </a:lnTo>
                  <a:lnTo>
                    <a:pt x="329159" y="87483"/>
                  </a:lnTo>
                  <a:lnTo>
                    <a:pt x="301538" y="51734"/>
                  </a:lnTo>
                  <a:lnTo>
                    <a:pt x="265788" y="24115"/>
                  </a:lnTo>
                  <a:lnTo>
                    <a:pt x="223594" y="6309"/>
                  </a:lnTo>
                  <a:lnTo>
                    <a:pt x="176638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4" name="object 294"/>
            <p:cNvSpPr/>
            <p:nvPr/>
          </p:nvSpPr>
          <p:spPr>
            <a:xfrm>
              <a:off x="11641498" y="19326010"/>
              <a:ext cx="128270" cy="128270"/>
            </a:xfrm>
            <a:custGeom>
              <a:avLst/>
              <a:gdLst/>
              <a:ahLst/>
              <a:cxnLst/>
              <a:rect l="l" t="t" r="r" b="b"/>
              <a:pathLst>
                <a:path w="128270" h="128269">
                  <a:moveTo>
                    <a:pt x="63962" y="0"/>
                  </a:moveTo>
                  <a:lnTo>
                    <a:pt x="39063" y="5025"/>
                  </a:lnTo>
                  <a:lnTo>
                    <a:pt x="18732" y="18731"/>
                  </a:lnTo>
                  <a:lnTo>
                    <a:pt x="5025" y="39059"/>
                  </a:lnTo>
                  <a:lnTo>
                    <a:pt x="0" y="63952"/>
                  </a:lnTo>
                  <a:lnTo>
                    <a:pt x="5025" y="88845"/>
                  </a:lnTo>
                  <a:lnTo>
                    <a:pt x="18732" y="109173"/>
                  </a:lnTo>
                  <a:lnTo>
                    <a:pt x="39063" y="122878"/>
                  </a:lnTo>
                  <a:lnTo>
                    <a:pt x="63962" y="127904"/>
                  </a:lnTo>
                  <a:lnTo>
                    <a:pt x="88855" y="122878"/>
                  </a:lnTo>
                  <a:lnTo>
                    <a:pt x="109183" y="109173"/>
                  </a:lnTo>
                  <a:lnTo>
                    <a:pt x="122888" y="88845"/>
                  </a:lnTo>
                  <a:lnTo>
                    <a:pt x="127914" y="63952"/>
                  </a:lnTo>
                  <a:lnTo>
                    <a:pt x="122888" y="39059"/>
                  </a:lnTo>
                  <a:lnTo>
                    <a:pt x="109183" y="18731"/>
                  </a:lnTo>
                  <a:lnTo>
                    <a:pt x="88855" y="5025"/>
                  </a:lnTo>
                  <a:lnTo>
                    <a:pt x="63962" y="0"/>
                  </a:lnTo>
                  <a:close/>
                </a:path>
              </a:pathLst>
            </a:custGeom>
            <a:solidFill>
              <a:srgbClr val="EC745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95" name="object 295"/>
          <p:cNvSpPr txBox="1"/>
          <p:nvPr/>
        </p:nvSpPr>
        <p:spPr>
          <a:xfrm>
            <a:off x="11673093" y="19313256"/>
            <a:ext cx="712470" cy="260350"/>
          </a:xfrm>
          <a:prstGeom prst="rect">
            <a:avLst/>
          </a:prstGeom>
        </p:spPr>
        <p:txBody>
          <a:bodyPr vert="horz" wrap="square" lIns="0" tIns="23495" rIns="0" bIns="0" rtlCol="0">
            <a:spAutoFit/>
          </a:bodyPr>
          <a:lstStyle/>
          <a:p>
            <a:pPr marL="143510" marR="5080" indent="-131445">
              <a:lnSpc>
                <a:spcPts val="890"/>
              </a:lnSpc>
              <a:spcBef>
                <a:spcPts val="185"/>
              </a:spcBef>
            </a:pPr>
            <a:r>
              <a:rPr sz="750" b="1" dirty="0">
                <a:solidFill>
                  <a:srgbClr val="FFFFFF"/>
                </a:solidFill>
                <a:latin typeface="Montserrat Black"/>
                <a:cs typeface="Montserrat Black"/>
              </a:rPr>
              <a:t>/</a:t>
            </a:r>
            <a:r>
              <a:rPr sz="750" b="1" spc="475" dirty="0">
                <a:solidFill>
                  <a:srgbClr val="FFFFFF"/>
                </a:solidFill>
                <a:latin typeface="Montserrat Black"/>
                <a:cs typeface="Montserrat Black"/>
              </a:rPr>
              <a:t> </a:t>
            </a:r>
            <a:r>
              <a:rPr sz="1200" spc="-37" baseline="3472" dirty="0">
                <a:solidFill>
                  <a:srgbClr val="025051"/>
                </a:solidFill>
                <a:latin typeface="Montserrat"/>
                <a:cs typeface="Montserrat"/>
              </a:rPr>
              <a:t>Agricultura</a:t>
            </a:r>
            <a:r>
              <a:rPr sz="1200" spc="-15" baseline="3472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800" spc="-10" dirty="0">
                <a:solidFill>
                  <a:srgbClr val="025051"/>
                </a:solidFill>
                <a:latin typeface="Montserrat"/>
                <a:cs typeface="Montserrat"/>
              </a:rPr>
              <a:t>(arroz)</a:t>
            </a:r>
            <a:endParaRPr sz="800">
              <a:latin typeface="Montserrat"/>
              <a:cs typeface="Montserrat"/>
            </a:endParaRPr>
          </a:p>
        </p:txBody>
      </p:sp>
      <p:sp>
        <p:nvSpPr>
          <p:cNvPr id="296" name="object 296"/>
          <p:cNvSpPr/>
          <p:nvPr/>
        </p:nvSpPr>
        <p:spPr>
          <a:xfrm>
            <a:off x="11418252" y="19349809"/>
            <a:ext cx="222250" cy="221615"/>
          </a:xfrm>
          <a:custGeom>
            <a:avLst/>
            <a:gdLst/>
            <a:ahLst/>
            <a:cxnLst/>
            <a:rect l="l" t="t" r="r" b="b"/>
            <a:pathLst>
              <a:path w="222250" h="221615">
                <a:moveTo>
                  <a:pt x="48183" y="158851"/>
                </a:moveTo>
                <a:lnTo>
                  <a:pt x="44970" y="142989"/>
                </a:lnTo>
                <a:lnTo>
                  <a:pt x="38823" y="133883"/>
                </a:lnTo>
                <a:lnTo>
                  <a:pt x="36220" y="130022"/>
                </a:lnTo>
                <a:lnTo>
                  <a:pt x="33426" y="128143"/>
                </a:lnTo>
                <a:lnTo>
                  <a:pt x="33426" y="158851"/>
                </a:lnTo>
                <a:lnTo>
                  <a:pt x="33426" y="163347"/>
                </a:lnTo>
                <a:lnTo>
                  <a:pt x="25958" y="159766"/>
                </a:lnTo>
                <a:lnTo>
                  <a:pt x="20053" y="154089"/>
                </a:lnTo>
                <a:lnTo>
                  <a:pt x="16167" y="146812"/>
                </a:lnTo>
                <a:lnTo>
                  <a:pt x="14770" y="138379"/>
                </a:lnTo>
                <a:lnTo>
                  <a:pt x="14770" y="133883"/>
                </a:lnTo>
                <a:lnTo>
                  <a:pt x="22225" y="137464"/>
                </a:lnTo>
                <a:lnTo>
                  <a:pt x="28130" y="143141"/>
                </a:lnTo>
                <a:lnTo>
                  <a:pt x="32016" y="150418"/>
                </a:lnTo>
                <a:lnTo>
                  <a:pt x="33426" y="158851"/>
                </a:lnTo>
                <a:lnTo>
                  <a:pt x="33426" y="128143"/>
                </a:lnTo>
                <a:lnTo>
                  <a:pt x="23241" y="121259"/>
                </a:lnTo>
                <a:lnTo>
                  <a:pt x="7378" y="118059"/>
                </a:lnTo>
                <a:lnTo>
                  <a:pt x="0" y="118059"/>
                </a:lnTo>
                <a:lnTo>
                  <a:pt x="0" y="138379"/>
                </a:lnTo>
                <a:lnTo>
                  <a:pt x="3213" y="154241"/>
                </a:lnTo>
                <a:lnTo>
                  <a:pt x="11976" y="167208"/>
                </a:lnTo>
                <a:lnTo>
                  <a:pt x="24942" y="175971"/>
                </a:lnTo>
                <a:lnTo>
                  <a:pt x="40805" y="179184"/>
                </a:lnTo>
                <a:lnTo>
                  <a:pt x="48183" y="179184"/>
                </a:lnTo>
                <a:lnTo>
                  <a:pt x="48183" y="163347"/>
                </a:lnTo>
                <a:lnTo>
                  <a:pt x="48183" y="158851"/>
                </a:lnTo>
                <a:close/>
              </a:path>
              <a:path w="222250" h="221615">
                <a:moveTo>
                  <a:pt x="48183" y="102971"/>
                </a:moveTo>
                <a:lnTo>
                  <a:pt x="44970" y="87109"/>
                </a:lnTo>
                <a:lnTo>
                  <a:pt x="38823" y="77990"/>
                </a:lnTo>
                <a:lnTo>
                  <a:pt x="36220" y="74129"/>
                </a:lnTo>
                <a:lnTo>
                  <a:pt x="33426" y="72250"/>
                </a:lnTo>
                <a:lnTo>
                  <a:pt x="33426" y="102971"/>
                </a:lnTo>
                <a:lnTo>
                  <a:pt x="33426" y="107467"/>
                </a:lnTo>
                <a:lnTo>
                  <a:pt x="25958" y="103873"/>
                </a:lnTo>
                <a:lnTo>
                  <a:pt x="20053" y="98209"/>
                </a:lnTo>
                <a:lnTo>
                  <a:pt x="16167" y="90919"/>
                </a:lnTo>
                <a:lnTo>
                  <a:pt x="14770" y="82486"/>
                </a:lnTo>
                <a:lnTo>
                  <a:pt x="14770" y="77990"/>
                </a:lnTo>
                <a:lnTo>
                  <a:pt x="22225" y="81584"/>
                </a:lnTo>
                <a:lnTo>
                  <a:pt x="28130" y="87249"/>
                </a:lnTo>
                <a:lnTo>
                  <a:pt x="32016" y="94538"/>
                </a:lnTo>
                <a:lnTo>
                  <a:pt x="33426" y="102971"/>
                </a:lnTo>
                <a:lnTo>
                  <a:pt x="33426" y="72250"/>
                </a:lnTo>
                <a:lnTo>
                  <a:pt x="23241" y="65379"/>
                </a:lnTo>
                <a:lnTo>
                  <a:pt x="7378" y="62166"/>
                </a:lnTo>
                <a:lnTo>
                  <a:pt x="0" y="62166"/>
                </a:lnTo>
                <a:lnTo>
                  <a:pt x="0" y="82486"/>
                </a:lnTo>
                <a:lnTo>
                  <a:pt x="3213" y="98361"/>
                </a:lnTo>
                <a:lnTo>
                  <a:pt x="11976" y="111328"/>
                </a:lnTo>
                <a:lnTo>
                  <a:pt x="24942" y="120078"/>
                </a:lnTo>
                <a:lnTo>
                  <a:pt x="40805" y="123291"/>
                </a:lnTo>
                <a:lnTo>
                  <a:pt x="48183" y="123291"/>
                </a:lnTo>
                <a:lnTo>
                  <a:pt x="48183" y="107467"/>
                </a:lnTo>
                <a:lnTo>
                  <a:pt x="48183" y="102971"/>
                </a:lnTo>
                <a:close/>
              </a:path>
              <a:path w="222250" h="221615">
                <a:moveTo>
                  <a:pt x="71869" y="41795"/>
                </a:moveTo>
                <a:lnTo>
                  <a:pt x="70599" y="32562"/>
                </a:lnTo>
                <a:lnTo>
                  <a:pt x="68668" y="28117"/>
                </a:lnTo>
                <a:lnTo>
                  <a:pt x="66814" y="23825"/>
                </a:lnTo>
                <a:lnTo>
                  <a:pt x="58064" y="9436"/>
                </a:lnTo>
                <a:lnTo>
                  <a:pt x="58064" y="45770"/>
                </a:lnTo>
                <a:lnTo>
                  <a:pt x="52133" y="55651"/>
                </a:lnTo>
                <a:lnTo>
                  <a:pt x="46126" y="45986"/>
                </a:lnTo>
                <a:lnTo>
                  <a:pt x="46139" y="37668"/>
                </a:lnTo>
                <a:lnTo>
                  <a:pt x="52133" y="28117"/>
                </a:lnTo>
                <a:lnTo>
                  <a:pt x="58039" y="37858"/>
                </a:lnTo>
                <a:lnTo>
                  <a:pt x="58064" y="45770"/>
                </a:lnTo>
                <a:lnTo>
                  <a:pt x="58064" y="9436"/>
                </a:lnTo>
                <a:lnTo>
                  <a:pt x="52336" y="0"/>
                </a:lnTo>
                <a:lnTo>
                  <a:pt x="37642" y="23431"/>
                </a:lnTo>
                <a:lnTo>
                  <a:pt x="33718" y="32308"/>
                </a:lnTo>
                <a:lnTo>
                  <a:pt x="32385" y="41808"/>
                </a:lnTo>
                <a:lnTo>
                  <a:pt x="33680" y="51308"/>
                </a:lnTo>
                <a:lnTo>
                  <a:pt x="37579" y="60210"/>
                </a:lnTo>
                <a:lnTo>
                  <a:pt x="52336" y="83972"/>
                </a:lnTo>
                <a:lnTo>
                  <a:pt x="66890" y="59778"/>
                </a:lnTo>
                <a:lnTo>
                  <a:pt x="68656" y="55651"/>
                </a:lnTo>
                <a:lnTo>
                  <a:pt x="70637" y="51028"/>
                </a:lnTo>
                <a:lnTo>
                  <a:pt x="71869" y="41795"/>
                </a:lnTo>
                <a:close/>
              </a:path>
              <a:path w="222250" h="221615">
                <a:moveTo>
                  <a:pt x="104254" y="118059"/>
                </a:moveTo>
                <a:lnTo>
                  <a:pt x="96888" y="118059"/>
                </a:lnTo>
                <a:lnTo>
                  <a:pt x="89496" y="119557"/>
                </a:lnTo>
                <a:lnTo>
                  <a:pt x="89496" y="133883"/>
                </a:lnTo>
                <a:lnTo>
                  <a:pt x="89496" y="138379"/>
                </a:lnTo>
                <a:lnTo>
                  <a:pt x="88099" y="146812"/>
                </a:lnTo>
                <a:lnTo>
                  <a:pt x="84213" y="154089"/>
                </a:lnTo>
                <a:lnTo>
                  <a:pt x="78295" y="159766"/>
                </a:lnTo>
                <a:lnTo>
                  <a:pt x="70840" y="163347"/>
                </a:lnTo>
                <a:lnTo>
                  <a:pt x="70840" y="158851"/>
                </a:lnTo>
                <a:lnTo>
                  <a:pt x="72237" y="150418"/>
                </a:lnTo>
                <a:lnTo>
                  <a:pt x="76136" y="143141"/>
                </a:lnTo>
                <a:lnTo>
                  <a:pt x="82042" y="137464"/>
                </a:lnTo>
                <a:lnTo>
                  <a:pt x="89496" y="133883"/>
                </a:lnTo>
                <a:lnTo>
                  <a:pt x="89496" y="119557"/>
                </a:lnTo>
                <a:lnTo>
                  <a:pt x="81013" y="121259"/>
                </a:lnTo>
                <a:lnTo>
                  <a:pt x="68046" y="130022"/>
                </a:lnTo>
                <a:lnTo>
                  <a:pt x="59296" y="142989"/>
                </a:lnTo>
                <a:lnTo>
                  <a:pt x="56083" y="158851"/>
                </a:lnTo>
                <a:lnTo>
                  <a:pt x="56083" y="179184"/>
                </a:lnTo>
                <a:lnTo>
                  <a:pt x="63461" y="179184"/>
                </a:lnTo>
                <a:lnTo>
                  <a:pt x="79324" y="175971"/>
                </a:lnTo>
                <a:lnTo>
                  <a:pt x="92290" y="167208"/>
                </a:lnTo>
                <a:lnTo>
                  <a:pt x="94894" y="163347"/>
                </a:lnTo>
                <a:lnTo>
                  <a:pt x="101041" y="154241"/>
                </a:lnTo>
                <a:lnTo>
                  <a:pt x="104254" y="138379"/>
                </a:lnTo>
                <a:lnTo>
                  <a:pt x="104254" y="133883"/>
                </a:lnTo>
                <a:lnTo>
                  <a:pt x="104254" y="118059"/>
                </a:lnTo>
                <a:close/>
              </a:path>
              <a:path w="222250" h="221615">
                <a:moveTo>
                  <a:pt x="104254" y="62166"/>
                </a:moveTo>
                <a:lnTo>
                  <a:pt x="96888" y="62166"/>
                </a:lnTo>
                <a:lnTo>
                  <a:pt x="89496" y="63665"/>
                </a:lnTo>
                <a:lnTo>
                  <a:pt x="89496" y="77990"/>
                </a:lnTo>
                <a:lnTo>
                  <a:pt x="89496" y="82486"/>
                </a:lnTo>
                <a:lnTo>
                  <a:pt x="88099" y="90919"/>
                </a:lnTo>
                <a:lnTo>
                  <a:pt x="84213" y="98209"/>
                </a:lnTo>
                <a:lnTo>
                  <a:pt x="78295" y="103873"/>
                </a:lnTo>
                <a:lnTo>
                  <a:pt x="70840" y="107467"/>
                </a:lnTo>
                <a:lnTo>
                  <a:pt x="70840" y="102971"/>
                </a:lnTo>
                <a:lnTo>
                  <a:pt x="72237" y="94538"/>
                </a:lnTo>
                <a:lnTo>
                  <a:pt x="76136" y="87249"/>
                </a:lnTo>
                <a:lnTo>
                  <a:pt x="82042" y="81584"/>
                </a:lnTo>
                <a:lnTo>
                  <a:pt x="89496" y="77990"/>
                </a:lnTo>
                <a:lnTo>
                  <a:pt x="89496" y="63665"/>
                </a:lnTo>
                <a:lnTo>
                  <a:pt x="81013" y="65379"/>
                </a:lnTo>
                <a:lnTo>
                  <a:pt x="68046" y="74129"/>
                </a:lnTo>
                <a:lnTo>
                  <a:pt x="59296" y="87109"/>
                </a:lnTo>
                <a:lnTo>
                  <a:pt x="56083" y="102971"/>
                </a:lnTo>
                <a:lnTo>
                  <a:pt x="56083" y="123291"/>
                </a:lnTo>
                <a:lnTo>
                  <a:pt x="63461" y="123291"/>
                </a:lnTo>
                <a:lnTo>
                  <a:pt x="79324" y="120078"/>
                </a:lnTo>
                <a:lnTo>
                  <a:pt x="92290" y="111328"/>
                </a:lnTo>
                <a:lnTo>
                  <a:pt x="94894" y="107467"/>
                </a:lnTo>
                <a:lnTo>
                  <a:pt x="101041" y="98361"/>
                </a:lnTo>
                <a:lnTo>
                  <a:pt x="104254" y="82486"/>
                </a:lnTo>
                <a:lnTo>
                  <a:pt x="104254" y="77990"/>
                </a:lnTo>
                <a:lnTo>
                  <a:pt x="104254" y="62166"/>
                </a:lnTo>
                <a:close/>
              </a:path>
              <a:path w="222250" h="221615">
                <a:moveTo>
                  <a:pt x="165582" y="200926"/>
                </a:moveTo>
                <a:lnTo>
                  <a:pt x="162369" y="185064"/>
                </a:lnTo>
                <a:lnTo>
                  <a:pt x="153606" y="172097"/>
                </a:lnTo>
                <a:lnTo>
                  <a:pt x="140639" y="163334"/>
                </a:lnTo>
                <a:lnTo>
                  <a:pt x="124777" y="160121"/>
                </a:lnTo>
                <a:lnTo>
                  <a:pt x="117386" y="160121"/>
                </a:lnTo>
                <a:lnTo>
                  <a:pt x="117386" y="180454"/>
                </a:lnTo>
                <a:lnTo>
                  <a:pt x="120599" y="196316"/>
                </a:lnTo>
                <a:lnTo>
                  <a:pt x="129362" y="209283"/>
                </a:lnTo>
                <a:lnTo>
                  <a:pt x="142328" y="218046"/>
                </a:lnTo>
                <a:lnTo>
                  <a:pt x="158191" y="221246"/>
                </a:lnTo>
                <a:lnTo>
                  <a:pt x="165582" y="221246"/>
                </a:lnTo>
                <a:lnTo>
                  <a:pt x="165582" y="200926"/>
                </a:lnTo>
                <a:close/>
              </a:path>
              <a:path w="222250" h="221615">
                <a:moveTo>
                  <a:pt x="165582" y="145046"/>
                </a:moveTo>
                <a:lnTo>
                  <a:pt x="162369" y="129171"/>
                </a:lnTo>
                <a:lnTo>
                  <a:pt x="153606" y="116205"/>
                </a:lnTo>
                <a:lnTo>
                  <a:pt x="140639" y="107454"/>
                </a:lnTo>
                <a:lnTo>
                  <a:pt x="124777" y="104241"/>
                </a:lnTo>
                <a:lnTo>
                  <a:pt x="117386" y="104241"/>
                </a:lnTo>
                <a:lnTo>
                  <a:pt x="117386" y="124561"/>
                </a:lnTo>
                <a:lnTo>
                  <a:pt x="120599" y="140423"/>
                </a:lnTo>
                <a:lnTo>
                  <a:pt x="129362" y="153403"/>
                </a:lnTo>
                <a:lnTo>
                  <a:pt x="142328" y="162153"/>
                </a:lnTo>
                <a:lnTo>
                  <a:pt x="158191" y="165366"/>
                </a:lnTo>
                <a:lnTo>
                  <a:pt x="165582" y="165366"/>
                </a:lnTo>
                <a:lnTo>
                  <a:pt x="165582" y="145046"/>
                </a:lnTo>
                <a:close/>
              </a:path>
              <a:path w="222250" h="221615">
                <a:moveTo>
                  <a:pt x="189268" y="83870"/>
                </a:moveTo>
                <a:lnTo>
                  <a:pt x="187985" y="74637"/>
                </a:lnTo>
                <a:lnTo>
                  <a:pt x="184200" y="65913"/>
                </a:lnTo>
                <a:lnTo>
                  <a:pt x="169722" y="42075"/>
                </a:lnTo>
                <a:lnTo>
                  <a:pt x="155041" y="65506"/>
                </a:lnTo>
                <a:lnTo>
                  <a:pt x="151104" y="74383"/>
                </a:lnTo>
                <a:lnTo>
                  <a:pt x="149783" y="83883"/>
                </a:lnTo>
                <a:lnTo>
                  <a:pt x="151066" y="93383"/>
                </a:lnTo>
                <a:lnTo>
                  <a:pt x="154965" y="102285"/>
                </a:lnTo>
                <a:lnTo>
                  <a:pt x="169722" y="126047"/>
                </a:lnTo>
                <a:lnTo>
                  <a:pt x="184277" y="101854"/>
                </a:lnTo>
                <a:lnTo>
                  <a:pt x="188023" y="93116"/>
                </a:lnTo>
                <a:lnTo>
                  <a:pt x="189268" y="83870"/>
                </a:lnTo>
                <a:close/>
              </a:path>
              <a:path w="222250" h="221615">
                <a:moveTo>
                  <a:pt x="221653" y="160121"/>
                </a:moveTo>
                <a:lnTo>
                  <a:pt x="214261" y="160121"/>
                </a:lnTo>
                <a:lnTo>
                  <a:pt x="198399" y="163334"/>
                </a:lnTo>
                <a:lnTo>
                  <a:pt x="185432" y="172097"/>
                </a:lnTo>
                <a:lnTo>
                  <a:pt x="176682" y="185064"/>
                </a:lnTo>
                <a:lnTo>
                  <a:pt x="173456" y="200926"/>
                </a:lnTo>
                <a:lnTo>
                  <a:pt x="173456" y="221246"/>
                </a:lnTo>
                <a:lnTo>
                  <a:pt x="180848" y="221246"/>
                </a:lnTo>
                <a:lnTo>
                  <a:pt x="196710" y="218046"/>
                </a:lnTo>
                <a:lnTo>
                  <a:pt x="209689" y="209283"/>
                </a:lnTo>
                <a:lnTo>
                  <a:pt x="218440" y="196316"/>
                </a:lnTo>
                <a:lnTo>
                  <a:pt x="221653" y="180454"/>
                </a:lnTo>
                <a:lnTo>
                  <a:pt x="221653" y="160121"/>
                </a:lnTo>
                <a:close/>
              </a:path>
              <a:path w="222250" h="221615">
                <a:moveTo>
                  <a:pt x="221653" y="104241"/>
                </a:moveTo>
                <a:lnTo>
                  <a:pt x="214261" y="104241"/>
                </a:lnTo>
                <a:lnTo>
                  <a:pt x="198399" y="107454"/>
                </a:lnTo>
                <a:lnTo>
                  <a:pt x="185432" y="116205"/>
                </a:lnTo>
                <a:lnTo>
                  <a:pt x="176682" y="129171"/>
                </a:lnTo>
                <a:lnTo>
                  <a:pt x="173456" y="145046"/>
                </a:lnTo>
                <a:lnTo>
                  <a:pt x="173456" y="165366"/>
                </a:lnTo>
                <a:lnTo>
                  <a:pt x="180848" y="165366"/>
                </a:lnTo>
                <a:lnTo>
                  <a:pt x="196710" y="162153"/>
                </a:lnTo>
                <a:lnTo>
                  <a:pt x="209689" y="153403"/>
                </a:lnTo>
                <a:lnTo>
                  <a:pt x="218440" y="140423"/>
                </a:lnTo>
                <a:lnTo>
                  <a:pt x="221653" y="124561"/>
                </a:lnTo>
                <a:lnTo>
                  <a:pt x="221653" y="104241"/>
                </a:lnTo>
                <a:close/>
              </a:path>
            </a:pathLst>
          </a:custGeom>
          <a:solidFill>
            <a:srgbClr val="EC7457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297" name="object 297"/>
          <p:cNvGrpSpPr/>
          <p:nvPr/>
        </p:nvGrpSpPr>
        <p:grpSpPr>
          <a:xfrm>
            <a:off x="12704569" y="18666610"/>
            <a:ext cx="413384" cy="357505"/>
            <a:chOff x="12704569" y="18666610"/>
            <a:chExt cx="413384" cy="357505"/>
          </a:xfrm>
        </p:grpSpPr>
        <p:sp>
          <p:nvSpPr>
            <p:cNvPr id="298" name="object 298"/>
            <p:cNvSpPr/>
            <p:nvPr/>
          </p:nvSpPr>
          <p:spPr>
            <a:xfrm>
              <a:off x="12704569" y="18666610"/>
              <a:ext cx="357505" cy="357505"/>
            </a:xfrm>
            <a:custGeom>
              <a:avLst/>
              <a:gdLst/>
              <a:ahLst/>
              <a:cxnLst/>
              <a:rect l="l" t="t" r="r" b="b"/>
              <a:pathLst>
                <a:path w="357505" h="357505">
                  <a:moveTo>
                    <a:pt x="178593" y="0"/>
                  </a:moveTo>
                  <a:lnTo>
                    <a:pt x="131117" y="6379"/>
                  </a:lnTo>
                  <a:lnTo>
                    <a:pt x="88454" y="24383"/>
                  </a:lnTo>
                  <a:lnTo>
                    <a:pt x="52309" y="52309"/>
                  </a:lnTo>
                  <a:lnTo>
                    <a:pt x="24383" y="88454"/>
                  </a:lnTo>
                  <a:lnTo>
                    <a:pt x="6379" y="131117"/>
                  </a:lnTo>
                  <a:lnTo>
                    <a:pt x="0" y="178593"/>
                  </a:lnTo>
                  <a:lnTo>
                    <a:pt x="6379" y="226070"/>
                  </a:lnTo>
                  <a:lnTo>
                    <a:pt x="24383" y="268733"/>
                  </a:lnTo>
                  <a:lnTo>
                    <a:pt x="52309" y="304878"/>
                  </a:lnTo>
                  <a:lnTo>
                    <a:pt x="88454" y="332804"/>
                  </a:lnTo>
                  <a:lnTo>
                    <a:pt x="131117" y="350808"/>
                  </a:lnTo>
                  <a:lnTo>
                    <a:pt x="178593" y="357187"/>
                  </a:lnTo>
                  <a:lnTo>
                    <a:pt x="226070" y="350808"/>
                  </a:lnTo>
                  <a:lnTo>
                    <a:pt x="268733" y="332804"/>
                  </a:lnTo>
                  <a:lnTo>
                    <a:pt x="304878" y="304878"/>
                  </a:lnTo>
                  <a:lnTo>
                    <a:pt x="332804" y="268733"/>
                  </a:lnTo>
                  <a:lnTo>
                    <a:pt x="350808" y="226070"/>
                  </a:lnTo>
                  <a:lnTo>
                    <a:pt x="357187" y="178593"/>
                  </a:lnTo>
                  <a:lnTo>
                    <a:pt x="350808" y="131117"/>
                  </a:lnTo>
                  <a:lnTo>
                    <a:pt x="332804" y="88454"/>
                  </a:lnTo>
                  <a:lnTo>
                    <a:pt x="304878" y="52309"/>
                  </a:lnTo>
                  <a:lnTo>
                    <a:pt x="268733" y="24383"/>
                  </a:lnTo>
                  <a:lnTo>
                    <a:pt x="226070" y="6379"/>
                  </a:lnTo>
                  <a:lnTo>
                    <a:pt x="178593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99" name="object 299"/>
            <p:cNvPicPr/>
            <p:nvPr/>
          </p:nvPicPr>
          <p:blipFill>
            <a:blip r:embed="rId37" cstate="print"/>
            <a:stretch>
              <a:fillRect/>
            </a:stretch>
          </p:blipFill>
          <p:spPr>
            <a:xfrm>
              <a:off x="12988533" y="18703310"/>
              <a:ext cx="129332" cy="129322"/>
            </a:xfrm>
            <a:prstGeom prst="rect">
              <a:avLst/>
            </a:prstGeom>
          </p:spPr>
        </p:pic>
      </p:grpSp>
      <p:sp>
        <p:nvSpPr>
          <p:cNvPr id="300" name="object 300"/>
          <p:cNvSpPr txBox="1"/>
          <p:nvPr/>
        </p:nvSpPr>
        <p:spPr>
          <a:xfrm>
            <a:off x="12995758" y="18658854"/>
            <a:ext cx="643890" cy="315595"/>
          </a:xfrm>
          <a:prstGeom prst="rect">
            <a:avLst/>
          </a:prstGeom>
        </p:spPr>
        <p:txBody>
          <a:bodyPr vert="horz" wrap="square" lIns="0" tIns="14605" rIns="0" bIns="0" rtlCol="0">
            <a:spAutoFit/>
          </a:bodyPr>
          <a:lstStyle/>
          <a:p>
            <a:pPr marL="12700">
              <a:lnSpc>
                <a:spcPts val="1345"/>
              </a:lnSpc>
              <a:spcBef>
                <a:spcPts val="115"/>
              </a:spcBef>
            </a:pPr>
            <a:r>
              <a:rPr sz="1150" b="1" dirty="0">
                <a:solidFill>
                  <a:srgbClr val="FFFFFF"/>
                </a:solidFill>
                <a:latin typeface="Montserrat"/>
                <a:cs typeface="Montserrat"/>
              </a:rPr>
              <a:t>+</a:t>
            </a:r>
            <a:r>
              <a:rPr sz="1150" b="1" spc="305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800" spc="-10" dirty="0">
                <a:solidFill>
                  <a:srgbClr val="025051"/>
                </a:solidFill>
                <a:latin typeface="Montserrat"/>
                <a:cs typeface="Montserrat"/>
              </a:rPr>
              <a:t>palma</a:t>
            </a:r>
            <a:endParaRPr sz="800">
              <a:latin typeface="Montserrat"/>
              <a:cs typeface="Montserrat"/>
            </a:endParaRPr>
          </a:p>
          <a:p>
            <a:pPr marL="180975">
              <a:lnSpc>
                <a:spcPts val="925"/>
              </a:lnSpc>
            </a:pPr>
            <a:r>
              <a:rPr sz="800" spc="-10" dirty="0">
                <a:solidFill>
                  <a:srgbClr val="025051"/>
                </a:solidFill>
                <a:latin typeface="Montserrat"/>
                <a:cs typeface="Montserrat"/>
              </a:rPr>
              <a:t>de</a:t>
            </a:r>
            <a:r>
              <a:rPr sz="800" spc="-3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800" spc="-10" dirty="0">
                <a:solidFill>
                  <a:srgbClr val="025051"/>
                </a:solidFill>
                <a:latin typeface="Montserrat"/>
                <a:cs typeface="Montserrat"/>
              </a:rPr>
              <a:t>aceite</a:t>
            </a:r>
            <a:endParaRPr sz="800">
              <a:latin typeface="Montserrat"/>
              <a:cs typeface="Montserrat"/>
            </a:endParaRPr>
          </a:p>
        </p:txBody>
      </p:sp>
      <p:pic>
        <p:nvPicPr>
          <p:cNvPr id="301" name="object 301"/>
          <p:cNvPicPr/>
          <p:nvPr/>
        </p:nvPicPr>
        <p:blipFill>
          <a:blip r:embed="rId50" cstate="print"/>
          <a:stretch>
            <a:fillRect/>
          </a:stretch>
        </p:blipFill>
        <p:spPr>
          <a:xfrm>
            <a:off x="12775500" y="18708365"/>
            <a:ext cx="218964" cy="301815"/>
          </a:xfrm>
          <a:prstGeom prst="rect">
            <a:avLst/>
          </a:prstGeom>
        </p:spPr>
      </p:pic>
      <p:grpSp>
        <p:nvGrpSpPr>
          <p:cNvPr id="302" name="object 302"/>
          <p:cNvGrpSpPr/>
          <p:nvPr/>
        </p:nvGrpSpPr>
        <p:grpSpPr>
          <a:xfrm>
            <a:off x="12701709" y="19278669"/>
            <a:ext cx="415925" cy="357505"/>
            <a:chOff x="12701709" y="19278669"/>
            <a:chExt cx="415925" cy="357505"/>
          </a:xfrm>
        </p:grpSpPr>
        <p:sp>
          <p:nvSpPr>
            <p:cNvPr id="303" name="object 303"/>
            <p:cNvSpPr/>
            <p:nvPr/>
          </p:nvSpPr>
          <p:spPr>
            <a:xfrm>
              <a:off x="12701709" y="19278669"/>
              <a:ext cx="357505" cy="357505"/>
            </a:xfrm>
            <a:custGeom>
              <a:avLst/>
              <a:gdLst/>
              <a:ahLst/>
              <a:cxnLst/>
              <a:rect l="l" t="t" r="r" b="b"/>
              <a:pathLst>
                <a:path w="357505" h="357505">
                  <a:moveTo>
                    <a:pt x="178593" y="0"/>
                  </a:moveTo>
                  <a:lnTo>
                    <a:pt x="131117" y="6379"/>
                  </a:lnTo>
                  <a:lnTo>
                    <a:pt x="88454" y="24383"/>
                  </a:lnTo>
                  <a:lnTo>
                    <a:pt x="52309" y="52309"/>
                  </a:lnTo>
                  <a:lnTo>
                    <a:pt x="24383" y="88454"/>
                  </a:lnTo>
                  <a:lnTo>
                    <a:pt x="6379" y="131117"/>
                  </a:lnTo>
                  <a:lnTo>
                    <a:pt x="0" y="178593"/>
                  </a:lnTo>
                  <a:lnTo>
                    <a:pt x="6379" y="226070"/>
                  </a:lnTo>
                  <a:lnTo>
                    <a:pt x="24383" y="268733"/>
                  </a:lnTo>
                  <a:lnTo>
                    <a:pt x="52309" y="304878"/>
                  </a:lnTo>
                  <a:lnTo>
                    <a:pt x="88454" y="332804"/>
                  </a:lnTo>
                  <a:lnTo>
                    <a:pt x="131117" y="350808"/>
                  </a:lnTo>
                  <a:lnTo>
                    <a:pt x="178593" y="357187"/>
                  </a:lnTo>
                  <a:lnTo>
                    <a:pt x="226070" y="350808"/>
                  </a:lnTo>
                  <a:lnTo>
                    <a:pt x="268733" y="332804"/>
                  </a:lnTo>
                  <a:lnTo>
                    <a:pt x="304878" y="304878"/>
                  </a:lnTo>
                  <a:lnTo>
                    <a:pt x="332804" y="268733"/>
                  </a:lnTo>
                  <a:lnTo>
                    <a:pt x="350808" y="226070"/>
                  </a:lnTo>
                  <a:lnTo>
                    <a:pt x="357187" y="178593"/>
                  </a:lnTo>
                  <a:lnTo>
                    <a:pt x="350808" y="131117"/>
                  </a:lnTo>
                  <a:lnTo>
                    <a:pt x="332804" y="88454"/>
                  </a:lnTo>
                  <a:lnTo>
                    <a:pt x="304878" y="52309"/>
                  </a:lnTo>
                  <a:lnTo>
                    <a:pt x="268733" y="24383"/>
                  </a:lnTo>
                  <a:lnTo>
                    <a:pt x="226070" y="6379"/>
                  </a:lnTo>
                  <a:lnTo>
                    <a:pt x="178593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4" name="object 304"/>
            <p:cNvSpPr/>
            <p:nvPr/>
          </p:nvSpPr>
          <p:spPr>
            <a:xfrm>
              <a:off x="12806744" y="19564512"/>
              <a:ext cx="147320" cy="38735"/>
            </a:xfrm>
            <a:custGeom>
              <a:avLst/>
              <a:gdLst/>
              <a:ahLst/>
              <a:cxnLst/>
              <a:rect l="l" t="t" r="r" b="b"/>
              <a:pathLst>
                <a:path w="147320" h="38734">
                  <a:moveTo>
                    <a:pt x="147114" y="0"/>
                  </a:moveTo>
                  <a:lnTo>
                    <a:pt x="0" y="0"/>
                  </a:lnTo>
                  <a:lnTo>
                    <a:pt x="43674" y="28957"/>
                  </a:lnTo>
                  <a:lnTo>
                    <a:pt x="73557" y="38609"/>
                  </a:lnTo>
                  <a:lnTo>
                    <a:pt x="103439" y="28957"/>
                  </a:lnTo>
                  <a:lnTo>
                    <a:pt x="147114" y="0"/>
                  </a:lnTo>
                  <a:close/>
                </a:path>
              </a:pathLst>
            </a:custGeom>
            <a:solidFill>
              <a:srgbClr val="EC745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5" name="object 305"/>
            <p:cNvSpPr/>
            <p:nvPr/>
          </p:nvSpPr>
          <p:spPr>
            <a:xfrm>
              <a:off x="12806744" y="19564512"/>
              <a:ext cx="147320" cy="38735"/>
            </a:xfrm>
            <a:custGeom>
              <a:avLst/>
              <a:gdLst/>
              <a:ahLst/>
              <a:cxnLst/>
              <a:rect l="l" t="t" r="r" b="b"/>
              <a:pathLst>
                <a:path w="147320" h="38734">
                  <a:moveTo>
                    <a:pt x="147114" y="0"/>
                  </a:moveTo>
                  <a:lnTo>
                    <a:pt x="0" y="0"/>
                  </a:lnTo>
                  <a:lnTo>
                    <a:pt x="43674" y="28957"/>
                  </a:lnTo>
                  <a:lnTo>
                    <a:pt x="73557" y="38609"/>
                  </a:lnTo>
                  <a:lnTo>
                    <a:pt x="103439" y="28957"/>
                  </a:lnTo>
                  <a:lnTo>
                    <a:pt x="147114" y="0"/>
                  </a:lnTo>
                  <a:close/>
                </a:path>
              </a:pathLst>
            </a:custGeom>
            <a:ln w="7679">
              <a:solidFill>
                <a:srgbClr val="EC745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6" name="object 306"/>
            <p:cNvSpPr/>
            <p:nvPr/>
          </p:nvSpPr>
          <p:spPr>
            <a:xfrm>
              <a:off x="12823756" y="19393831"/>
              <a:ext cx="112395" cy="170815"/>
            </a:xfrm>
            <a:custGeom>
              <a:avLst/>
              <a:gdLst/>
              <a:ahLst/>
              <a:cxnLst/>
              <a:rect l="l" t="t" r="r" b="b"/>
              <a:pathLst>
                <a:path w="112395" h="170815">
                  <a:moveTo>
                    <a:pt x="0" y="170680"/>
                  </a:moveTo>
                  <a:lnTo>
                    <a:pt x="26302" y="0"/>
                  </a:lnTo>
                  <a:lnTo>
                    <a:pt x="85826" y="0"/>
                  </a:lnTo>
                  <a:lnTo>
                    <a:pt x="112129" y="170680"/>
                  </a:lnTo>
                </a:path>
              </a:pathLst>
            </a:custGeom>
            <a:ln w="7679">
              <a:solidFill>
                <a:srgbClr val="EC745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7" name="object 307"/>
            <p:cNvSpPr/>
            <p:nvPr/>
          </p:nvSpPr>
          <p:spPr>
            <a:xfrm>
              <a:off x="12824670" y="19393836"/>
              <a:ext cx="110489" cy="167005"/>
            </a:xfrm>
            <a:custGeom>
              <a:avLst/>
              <a:gdLst/>
              <a:ahLst/>
              <a:cxnLst/>
              <a:rect l="l" t="t" r="r" b="b"/>
              <a:pathLst>
                <a:path w="110490" h="167005">
                  <a:moveTo>
                    <a:pt x="25390" y="0"/>
                  </a:moveTo>
                  <a:lnTo>
                    <a:pt x="94945" y="69555"/>
                  </a:lnTo>
                  <a:lnTo>
                    <a:pt x="0" y="164500"/>
                  </a:lnTo>
                  <a:lnTo>
                    <a:pt x="63559" y="166375"/>
                  </a:lnTo>
                  <a:lnTo>
                    <a:pt x="96198" y="167000"/>
                  </a:lnTo>
                  <a:lnTo>
                    <a:pt x="108222" y="166375"/>
                  </a:lnTo>
                  <a:lnTo>
                    <a:pt x="109940" y="164500"/>
                  </a:lnTo>
                  <a:lnTo>
                    <a:pt x="95140" y="148298"/>
                  </a:lnTo>
                  <a:lnTo>
                    <a:pt x="62579" y="115893"/>
                  </a:lnTo>
                  <a:lnTo>
                    <a:pt x="30018" y="84111"/>
                  </a:lnTo>
                  <a:lnTo>
                    <a:pt x="15218" y="69777"/>
                  </a:lnTo>
                  <a:lnTo>
                    <a:pt x="84955" y="40"/>
                  </a:lnTo>
                </a:path>
              </a:pathLst>
            </a:custGeom>
            <a:ln w="7679">
              <a:solidFill>
                <a:srgbClr val="EC745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8" name="object 308"/>
            <p:cNvSpPr/>
            <p:nvPr/>
          </p:nvSpPr>
          <p:spPr>
            <a:xfrm>
              <a:off x="12868986" y="19328241"/>
              <a:ext cx="21590" cy="38735"/>
            </a:xfrm>
            <a:custGeom>
              <a:avLst/>
              <a:gdLst/>
              <a:ahLst/>
              <a:cxnLst/>
              <a:rect l="l" t="t" r="r" b="b"/>
              <a:pathLst>
                <a:path w="21590" h="38734">
                  <a:moveTo>
                    <a:pt x="10648" y="0"/>
                  </a:moveTo>
                  <a:lnTo>
                    <a:pt x="8984" y="3465"/>
                  </a:lnTo>
                  <a:lnTo>
                    <a:pt x="5324" y="11531"/>
                  </a:lnTo>
                  <a:lnTo>
                    <a:pt x="1663" y="20700"/>
                  </a:lnTo>
                  <a:lnTo>
                    <a:pt x="0" y="27477"/>
                  </a:lnTo>
                  <a:lnTo>
                    <a:pt x="0" y="33364"/>
                  </a:lnTo>
                  <a:lnTo>
                    <a:pt x="4772" y="38136"/>
                  </a:lnTo>
                  <a:lnTo>
                    <a:pt x="16535" y="38136"/>
                  </a:lnTo>
                  <a:lnTo>
                    <a:pt x="21307" y="33364"/>
                  </a:lnTo>
                  <a:lnTo>
                    <a:pt x="21307" y="27477"/>
                  </a:lnTo>
                  <a:lnTo>
                    <a:pt x="21140" y="23736"/>
                  </a:lnTo>
                  <a:lnTo>
                    <a:pt x="19974" y="19627"/>
                  </a:lnTo>
                  <a:lnTo>
                    <a:pt x="16810" y="12574"/>
                  </a:lnTo>
                  <a:lnTo>
                    <a:pt x="10648" y="0"/>
                  </a:lnTo>
                  <a:close/>
                </a:path>
              </a:pathLst>
            </a:custGeom>
            <a:solidFill>
              <a:srgbClr val="EC745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9" name="object 309"/>
            <p:cNvSpPr/>
            <p:nvPr/>
          </p:nvSpPr>
          <p:spPr>
            <a:xfrm>
              <a:off x="12868986" y="19328241"/>
              <a:ext cx="21590" cy="38735"/>
            </a:xfrm>
            <a:custGeom>
              <a:avLst/>
              <a:gdLst/>
              <a:ahLst/>
              <a:cxnLst/>
              <a:rect l="l" t="t" r="r" b="b"/>
              <a:pathLst>
                <a:path w="21590" h="38734">
                  <a:moveTo>
                    <a:pt x="21307" y="27477"/>
                  </a:moveTo>
                  <a:lnTo>
                    <a:pt x="21307" y="33364"/>
                  </a:lnTo>
                  <a:lnTo>
                    <a:pt x="16535" y="38136"/>
                  </a:lnTo>
                  <a:lnTo>
                    <a:pt x="10648" y="38136"/>
                  </a:lnTo>
                  <a:lnTo>
                    <a:pt x="4772" y="38136"/>
                  </a:lnTo>
                  <a:lnTo>
                    <a:pt x="0" y="33364"/>
                  </a:lnTo>
                  <a:lnTo>
                    <a:pt x="0" y="27477"/>
                  </a:lnTo>
                  <a:lnTo>
                    <a:pt x="1663" y="20700"/>
                  </a:lnTo>
                  <a:lnTo>
                    <a:pt x="5324" y="11531"/>
                  </a:lnTo>
                  <a:lnTo>
                    <a:pt x="8984" y="3465"/>
                  </a:lnTo>
                  <a:lnTo>
                    <a:pt x="10648" y="0"/>
                  </a:lnTo>
                  <a:lnTo>
                    <a:pt x="16810" y="12574"/>
                  </a:lnTo>
                  <a:lnTo>
                    <a:pt x="19974" y="19627"/>
                  </a:lnTo>
                  <a:lnTo>
                    <a:pt x="21140" y="23736"/>
                  </a:lnTo>
                  <a:lnTo>
                    <a:pt x="21307" y="27477"/>
                  </a:lnTo>
                  <a:close/>
                </a:path>
              </a:pathLst>
            </a:custGeom>
            <a:ln w="4133">
              <a:solidFill>
                <a:srgbClr val="EC745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0" name="object 310"/>
            <p:cNvSpPr/>
            <p:nvPr/>
          </p:nvSpPr>
          <p:spPr>
            <a:xfrm>
              <a:off x="12866665" y="19336897"/>
              <a:ext cx="19050" cy="29209"/>
            </a:xfrm>
            <a:custGeom>
              <a:avLst/>
              <a:gdLst/>
              <a:ahLst/>
              <a:cxnLst/>
              <a:rect l="l" t="t" r="r" b="b"/>
              <a:pathLst>
                <a:path w="19050" h="29209">
                  <a:moveTo>
                    <a:pt x="324" y="0"/>
                  </a:moveTo>
                  <a:lnTo>
                    <a:pt x="0" y="18703"/>
                  </a:lnTo>
                  <a:lnTo>
                    <a:pt x="3910" y="26960"/>
                  </a:lnTo>
                  <a:lnTo>
                    <a:pt x="8834" y="28733"/>
                  </a:lnTo>
                  <a:lnTo>
                    <a:pt x="17102" y="24833"/>
                  </a:lnTo>
                  <a:lnTo>
                    <a:pt x="18875" y="19898"/>
                  </a:lnTo>
                  <a:lnTo>
                    <a:pt x="14964" y="11631"/>
                  </a:lnTo>
                  <a:lnTo>
                    <a:pt x="324" y="0"/>
                  </a:lnTo>
                  <a:close/>
                </a:path>
              </a:pathLst>
            </a:custGeom>
            <a:solidFill>
              <a:srgbClr val="EC745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1" name="object 311"/>
            <p:cNvSpPr/>
            <p:nvPr/>
          </p:nvSpPr>
          <p:spPr>
            <a:xfrm>
              <a:off x="12866665" y="19336897"/>
              <a:ext cx="19050" cy="29209"/>
            </a:xfrm>
            <a:custGeom>
              <a:avLst/>
              <a:gdLst/>
              <a:ahLst/>
              <a:cxnLst/>
              <a:rect l="l" t="t" r="r" b="b"/>
              <a:pathLst>
                <a:path w="19050" h="29209">
                  <a:moveTo>
                    <a:pt x="16920" y="15765"/>
                  </a:moveTo>
                  <a:lnTo>
                    <a:pt x="18875" y="19898"/>
                  </a:lnTo>
                  <a:lnTo>
                    <a:pt x="17102" y="24833"/>
                  </a:lnTo>
                  <a:lnTo>
                    <a:pt x="12968" y="26778"/>
                  </a:lnTo>
                  <a:lnTo>
                    <a:pt x="8834" y="28733"/>
                  </a:lnTo>
                  <a:lnTo>
                    <a:pt x="3910" y="26960"/>
                  </a:lnTo>
                  <a:lnTo>
                    <a:pt x="1955" y="22827"/>
                  </a:lnTo>
                  <a:lnTo>
                    <a:pt x="0" y="18703"/>
                  </a:lnTo>
                  <a:lnTo>
                    <a:pt x="324" y="0"/>
                  </a:lnTo>
                  <a:lnTo>
                    <a:pt x="14964" y="11631"/>
                  </a:lnTo>
                  <a:lnTo>
                    <a:pt x="16920" y="15765"/>
                  </a:lnTo>
                  <a:close/>
                </a:path>
              </a:pathLst>
            </a:custGeom>
            <a:ln w="3211">
              <a:solidFill>
                <a:srgbClr val="EC745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2" name="object 312"/>
            <p:cNvSpPr/>
            <p:nvPr/>
          </p:nvSpPr>
          <p:spPr>
            <a:xfrm>
              <a:off x="12839884" y="19463614"/>
              <a:ext cx="81280" cy="0"/>
            </a:xfrm>
            <a:custGeom>
              <a:avLst/>
              <a:gdLst/>
              <a:ahLst/>
              <a:cxnLst/>
              <a:rect l="l" t="t" r="r" b="b"/>
              <a:pathLst>
                <a:path w="81279">
                  <a:moveTo>
                    <a:pt x="0" y="0"/>
                  </a:moveTo>
                  <a:lnTo>
                    <a:pt x="81054" y="0"/>
                  </a:lnTo>
                </a:path>
              </a:pathLst>
            </a:custGeom>
            <a:ln w="7679">
              <a:solidFill>
                <a:srgbClr val="EC745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13" name="object 313"/>
            <p:cNvPicPr/>
            <p:nvPr/>
          </p:nvPicPr>
          <p:blipFill>
            <a:blip r:embed="rId51" cstate="print"/>
            <a:stretch>
              <a:fillRect/>
            </a:stretch>
          </p:blipFill>
          <p:spPr>
            <a:xfrm>
              <a:off x="12989244" y="19326010"/>
              <a:ext cx="127914" cy="127904"/>
            </a:xfrm>
            <a:prstGeom prst="rect">
              <a:avLst/>
            </a:prstGeom>
          </p:spPr>
        </p:pic>
      </p:grpSp>
      <p:sp>
        <p:nvSpPr>
          <p:cNvPr id="314" name="object 314"/>
          <p:cNvSpPr txBox="1"/>
          <p:nvPr/>
        </p:nvSpPr>
        <p:spPr>
          <a:xfrm>
            <a:off x="13020840" y="19316197"/>
            <a:ext cx="69215" cy="143510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750" b="1" spc="-50" dirty="0">
                <a:solidFill>
                  <a:srgbClr val="FFFFFF"/>
                </a:solidFill>
                <a:latin typeface="Montserrat Black"/>
                <a:cs typeface="Montserrat Black"/>
              </a:rPr>
              <a:t>/</a:t>
            </a:r>
            <a:endParaRPr sz="750">
              <a:latin typeface="Montserrat Black"/>
              <a:cs typeface="Montserrat Black"/>
            </a:endParaRPr>
          </a:p>
        </p:txBody>
      </p:sp>
      <p:sp>
        <p:nvSpPr>
          <p:cNvPr id="315" name="object 315"/>
          <p:cNvSpPr txBox="1"/>
          <p:nvPr/>
        </p:nvSpPr>
        <p:spPr>
          <a:xfrm>
            <a:off x="13184013" y="19364283"/>
            <a:ext cx="734060" cy="1473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800" spc="-20" dirty="0">
                <a:solidFill>
                  <a:srgbClr val="025051"/>
                </a:solidFill>
                <a:latin typeface="Montserrat"/>
                <a:cs typeface="Montserrat"/>
              </a:rPr>
              <a:t>Hidrocarburos</a:t>
            </a:r>
            <a:endParaRPr sz="800">
              <a:latin typeface="Montserrat"/>
              <a:cs typeface="Montserrat"/>
            </a:endParaRPr>
          </a:p>
        </p:txBody>
      </p:sp>
      <p:sp>
        <p:nvSpPr>
          <p:cNvPr id="316" name="object 316"/>
          <p:cNvSpPr txBox="1"/>
          <p:nvPr/>
        </p:nvSpPr>
        <p:spPr>
          <a:xfrm>
            <a:off x="2609180" y="16768908"/>
            <a:ext cx="1026160" cy="25463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800" b="1" dirty="0">
                <a:solidFill>
                  <a:srgbClr val="223658"/>
                </a:solidFill>
                <a:latin typeface="Montserrat"/>
                <a:cs typeface="Montserrat"/>
              </a:rPr>
              <a:t>42,65</a:t>
            </a:r>
            <a:r>
              <a:rPr sz="600" b="1" dirty="0">
                <a:solidFill>
                  <a:srgbClr val="223658"/>
                </a:solidFill>
                <a:latin typeface="Montserrat"/>
                <a:cs typeface="Montserrat"/>
              </a:rPr>
              <a:t>%</a:t>
            </a:r>
            <a:r>
              <a:rPr sz="600" b="1" spc="55" dirty="0">
                <a:solidFill>
                  <a:srgbClr val="223658"/>
                </a:solidFill>
                <a:latin typeface="Montserrat"/>
                <a:cs typeface="Montserrat"/>
              </a:rPr>
              <a:t> </a:t>
            </a:r>
            <a:r>
              <a:rPr sz="700" spc="-10" dirty="0">
                <a:solidFill>
                  <a:srgbClr val="025051"/>
                </a:solidFill>
                <a:latin typeface="Montserrat"/>
                <a:cs typeface="Montserrat"/>
              </a:rPr>
              <a:t>Bosque</a:t>
            </a:r>
            <a:endParaRPr sz="700">
              <a:latin typeface="Montserrat"/>
              <a:cs typeface="Montserrat"/>
            </a:endParaRPr>
          </a:p>
          <a:p>
            <a:pPr marL="393700">
              <a:lnSpc>
                <a:spcPct val="100000"/>
              </a:lnSpc>
              <a:spcBef>
                <a:spcPts val="5"/>
              </a:spcBef>
            </a:pPr>
            <a:r>
              <a:rPr sz="700" spc="-10" dirty="0">
                <a:solidFill>
                  <a:srgbClr val="025051"/>
                </a:solidFill>
                <a:latin typeface="Montserrat"/>
                <a:cs typeface="Montserrat"/>
              </a:rPr>
              <a:t>Fragmentado</a:t>
            </a:r>
            <a:endParaRPr sz="700">
              <a:latin typeface="Montserrat"/>
              <a:cs typeface="Montserrat"/>
            </a:endParaRPr>
          </a:p>
        </p:txBody>
      </p:sp>
      <p:sp>
        <p:nvSpPr>
          <p:cNvPr id="317" name="object 317"/>
          <p:cNvSpPr txBox="1"/>
          <p:nvPr/>
        </p:nvSpPr>
        <p:spPr>
          <a:xfrm>
            <a:off x="2609155" y="19052931"/>
            <a:ext cx="287020" cy="1473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800" b="1" spc="-10" dirty="0">
                <a:solidFill>
                  <a:srgbClr val="223658"/>
                </a:solidFill>
                <a:latin typeface="Montserrat"/>
                <a:cs typeface="Montserrat"/>
              </a:rPr>
              <a:t>2,71</a:t>
            </a:r>
            <a:r>
              <a:rPr sz="600" b="1" spc="-10" dirty="0">
                <a:solidFill>
                  <a:srgbClr val="223658"/>
                </a:solidFill>
                <a:latin typeface="Montserrat"/>
                <a:cs typeface="Montserrat"/>
              </a:rPr>
              <a:t>%</a:t>
            </a:r>
            <a:endParaRPr sz="600">
              <a:latin typeface="Montserrat"/>
              <a:cs typeface="Montserrat"/>
            </a:endParaRPr>
          </a:p>
        </p:txBody>
      </p:sp>
      <p:sp>
        <p:nvSpPr>
          <p:cNvPr id="318" name="object 318"/>
          <p:cNvSpPr txBox="1"/>
          <p:nvPr/>
        </p:nvSpPr>
        <p:spPr>
          <a:xfrm>
            <a:off x="2970067" y="19055249"/>
            <a:ext cx="780415" cy="24447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indent="-635">
              <a:lnSpc>
                <a:spcPct val="102600"/>
              </a:lnSpc>
              <a:spcBef>
                <a:spcPts val="95"/>
              </a:spcBef>
            </a:pPr>
            <a:r>
              <a:rPr sz="700" dirty="0">
                <a:solidFill>
                  <a:srgbClr val="025051"/>
                </a:solidFill>
                <a:latin typeface="Montserrat"/>
                <a:cs typeface="Montserrat"/>
              </a:rPr>
              <a:t>Mosaico</a:t>
            </a:r>
            <a:r>
              <a:rPr sz="700" spc="-4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700" spc="-25" dirty="0">
                <a:solidFill>
                  <a:srgbClr val="025051"/>
                </a:solidFill>
                <a:latin typeface="Montserrat"/>
                <a:cs typeface="Montserrat"/>
              </a:rPr>
              <a:t>de</a:t>
            </a:r>
            <a:r>
              <a:rPr sz="700" spc="50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700" spc="-10" dirty="0">
                <a:solidFill>
                  <a:srgbClr val="025051"/>
                </a:solidFill>
                <a:latin typeface="Montserrat"/>
                <a:cs typeface="Montserrat"/>
              </a:rPr>
              <a:t>Cultivos,</a:t>
            </a:r>
            <a:r>
              <a:rPr sz="700" spc="1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700" spc="-10" dirty="0">
                <a:solidFill>
                  <a:srgbClr val="025051"/>
                </a:solidFill>
                <a:latin typeface="Montserrat"/>
                <a:cs typeface="Montserrat"/>
              </a:rPr>
              <a:t>Pastos</a:t>
            </a:r>
            <a:r>
              <a:rPr sz="700" spc="1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700" spc="-50" dirty="0">
                <a:solidFill>
                  <a:srgbClr val="025051"/>
                </a:solidFill>
                <a:latin typeface="Montserrat"/>
                <a:cs typeface="Montserrat"/>
              </a:rPr>
              <a:t>y</a:t>
            </a:r>
            <a:endParaRPr sz="700">
              <a:latin typeface="Montserrat"/>
              <a:cs typeface="Montserrat"/>
            </a:endParaRPr>
          </a:p>
        </p:txBody>
      </p:sp>
      <p:sp>
        <p:nvSpPr>
          <p:cNvPr id="319" name="object 319"/>
          <p:cNvSpPr txBox="1"/>
          <p:nvPr/>
        </p:nvSpPr>
        <p:spPr>
          <a:xfrm>
            <a:off x="2970279" y="19274094"/>
            <a:ext cx="863600" cy="135255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700" dirty="0">
                <a:solidFill>
                  <a:srgbClr val="025051"/>
                </a:solidFill>
                <a:latin typeface="Montserrat"/>
                <a:cs typeface="Montserrat"/>
              </a:rPr>
              <a:t>Espacios</a:t>
            </a:r>
            <a:r>
              <a:rPr sz="700" spc="-4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700" spc="-10" dirty="0">
                <a:solidFill>
                  <a:srgbClr val="025051"/>
                </a:solidFill>
                <a:latin typeface="Montserrat"/>
                <a:cs typeface="Montserrat"/>
              </a:rPr>
              <a:t>Naturales</a:t>
            </a:r>
            <a:endParaRPr sz="700">
              <a:latin typeface="Montserrat"/>
              <a:cs typeface="Montserrat"/>
            </a:endParaRPr>
          </a:p>
        </p:txBody>
      </p:sp>
      <p:sp>
        <p:nvSpPr>
          <p:cNvPr id="320" name="object 320"/>
          <p:cNvSpPr txBox="1"/>
          <p:nvPr/>
        </p:nvSpPr>
        <p:spPr>
          <a:xfrm>
            <a:off x="2609155" y="18645756"/>
            <a:ext cx="247650" cy="1473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800" b="1" spc="-20" dirty="0">
                <a:solidFill>
                  <a:srgbClr val="223658"/>
                </a:solidFill>
                <a:latin typeface="Montserrat"/>
                <a:cs typeface="Montserrat"/>
              </a:rPr>
              <a:t>4,29</a:t>
            </a:r>
            <a:endParaRPr sz="800">
              <a:latin typeface="Montserrat"/>
              <a:cs typeface="Montserrat"/>
            </a:endParaRPr>
          </a:p>
        </p:txBody>
      </p:sp>
      <p:sp>
        <p:nvSpPr>
          <p:cNvPr id="321" name="object 321"/>
          <p:cNvSpPr txBox="1"/>
          <p:nvPr/>
        </p:nvSpPr>
        <p:spPr>
          <a:xfrm>
            <a:off x="2609160" y="19390658"/>
            <a:ext cx="890905" cy="1473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200" b="1" baseline="3472" dirty="0">
                <a:solidFill>
                  <a:srgbClr val="223658"/>
                </a:solidFill>
                <a:latin typeface="Montserrat"/>
                <a:cs typeface="Montserrat"/>
              </a:rPr>
              <a:t>0,22</a:t>
            </a:r>
            <a:r>
              <a:rPr sz="900" b="1" baseline="4629" dirty="0">
                <a:solidFill>
                  <a:srgbClr val="223658"/>
                </a:solidFill>
                <a:latin typeface="Montserrat"/>
                <a:cs typeface="Montserrat"/>
              </a:rPr>
              <a:t>%</a:t>
            </a:r>
            <a:r>
              <a:rPr sz="900" b="1" spc="637" baseline="4629" dirty="0">
                <a:solidFill>
                  <a:srgbClr val="223658"/>
                </a:solidFill>
                <a:latin typeface="Montserrat"/>
                <a:cs typeface="Montserrat"/>
              </a:rPr>
              <a:t> </a:t>
            </a:r>
            <a:r>
              <a:rPr sz="700" spc="-10" dirty="0">
                <a:solidFill>
                  <a:srgbClr val="025051"/>
                </a:solidFill>
                <a:latin typeface="Montserrat"/>
                <a:cs typeface="Montserrat"/>
              </a:rPr>
              <a:t>Vegetación</a:t>
            </a:r>
            <a:endParaRPr sz="700">
              <a:latin typeface="Montserrat"/>
              <a:cs typeface="Montserrat"/>
            </a:endParaRPr>
          </a:p>
        </p:txBody>
      </p:sp>
      <p:sp>
        <p:nvSpPr>
          <p:cNvPr id="322" name="object 322"/>
          <p:cNvSpPr txBox="1"/>
          <p:nvPr/>
        </p:nvSpPr>
        <p:spPr>
          <a:xfrm>
            <a:off x="2970040" y="19510213"/>
            <a:ext cx="743585" cy="24447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indent="-635">
              <a:lnSpc>
                <a:spcPct val="102600"/>
              </a:lnSpc>
              <a:spcBef>
                <a:spcPts val="95"/>
              </a:spcBef>
            </a:pPr>
            <a:r>
              <a:rPr sz="700" dirty="0">
                <a:solidFill>
                  <a:srgbClr val="025051"/>
                </a:solidFill>
                <a:latin typeface="Montserrat"/>
                <a:cs typeface="Montserrat"/>
              </a:rPr>
              <a:t>Secundaria</a:t>
            </a:r>
            <a:r>
              <a:rPr sz="700" spc="-3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700" dirty="0">
                <a:solidFill>
                  <a:srgbClr val="025051"/>
                </a:solidFill>
                <a:latin typeface="Montserrat"/>
                <a:cs typeface="Montserrat"/>
              </a:rPr>
              <a:t>o</a:t>
            </a:r>
            <a:r>
              <a:rPr sz="700" spc="-25" dirty="0">
                <a:solidFill>
                  <a:srgbClr val="025051"/>
                </a:solidFill>
                <a:latin typeface="Montserrat"/>
                <a:cs typeface="Montserrat"/>
              </a:rPr>
              <a:t> en</a:t>
            </a:r>
            <a:r>
              <a:rPr sz="700" spc="50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700" spc="-10" dirty="0">
                <a:solidFill>
                  <a:srgbClr val="025051"/>
                </a:solidFill>
                <a:latin typeface="Montserrat"/>
                <a:cs typeface="Montserrat"/>
              </a:rPr>
              <a:t>Transición</a:t>
            </a:r>
            <a:endParaRPr sz="700">
              <a:latin typeface="Montserrat"/>
              <a:cs typeface="Montserrat"/>
            </a:endParaRPr>
          </a:p>
        </p:txBody>
      </p:sp>
      <p:sp>
        <p:nvSpPr>
          <p:cNvPr id="323" name="object 323"/>
          <p:cNvSpPr txBox="1"/>
          <p:nvPr/>
        </p:nvSpPr>
        <p:spPr>
          <a:xfrm>
            <a:off x="2609155" y="17479345"/>
            <a:ext cx="1313180" cy="15849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93700" marR="102235" indent="-381635">
              <a:lnSpc>
                <a:spcPct val="100000"/>
              </a:lnSpc>
              <a:spcBef>
                <a:spcPts val="95"/>
              </a:spcBef>
            </a:pPr>
            <a:r>
              <a:rPr sz="1200" b="1" baseline="3472" dirty="0">
                <a:solidFill>
                  <a:srgbClr val="223658"/>
                </a:solidFill>
                <a:latin typeface="Montserrat"/>
                <a:cs typeface="Montserrat"/>
              </a:rPr>
              <a:t>18,06</a:t>
            </a:r>
            <a:r>
              <a:rPr sz="900" b="1" baseline="4629" dirty="0">
                <a:solidFill>
                  <a:srgbClr val="223658"/>
                </a:solidFill>
                <a:latin typeface="Montserrat"/>
                <a:cs typeface="Montserrat"/>
              </a:rPr>
              <a:t>%</a:t>
            </a:r>
            <a:r>
              <a:rPr sz="900" b="1" spc="262" baseline="4629" dirty="0">
                <a:solidFill>
                  <a:srgbClr val="223658"/>
                </a:solidFill>
                <a:latin typeface="Montserrat"/>
                <a:cs typeface="Montserrat"/>
              </a:rPr>
              <a:t> </a:t>
            </a:r>
            <a:r>
              <a:rPr sz="700" dirty="0">
                <a:solidFill>
                  <a:srgbClr val="025051"/>
                </a:solidFill>
                <a:latin typeface="Montserrat"/>
                <a:cs typeface="Montserrat"/>
              </a:rPr>
              <a:t>Bosque</a:t>
            </a:r>
            <a:r>
              <a:rPr sz="700" spc="-1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700" dirty="0">
                <a:solidFill>
                  <a:srgbClr val="025051"/>
                </a:solidFill>
                <a:latin typeface="Montserrat"/>
                <a:cs typeface="Montserrat"/>
              </a:rPr>
              <a:t>de</a:t>
            </a:r>
            <a:r>
              <a:rPr sz="700" spc="-2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700" spc="-10" dirty="0">
                <a:solidFill>
                  <a:srgbClr val="025051"/>
                </a:solidFill>
                <a:latin typeface="Montserrat"/>
                <a:cs typeface="Montserrat"/>
              </a:rPr>
              <a:t>Galería</a:t>
            </a:r>
            <a:r>
              <a:rPr sz="700" spc="50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700" dirty="0">
                <a:solidFill>
                  <a:srgbClr val="025051"/>
                </a:solidFill>
                <a:latin typeface="Montserrat"/>
                <a:cs typeface="Montserrat"/>
              </a:rPr>
              <a:t>y</a:t>
            </a:r>
            <a:r>
              <a:rPr sz="700" spc="-2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700" spc="-10" dirty="0">
                <a:solidFill>
                  <a:srgbClr val="025051"/>
                </a:solidFill>
                <a:latin typeface="Montserrat"/>
                <a:cs typeface="Montserrat"/>
              </a:rPr>
              <a:t>Ripario</a:t>
            </a:r>
            <a:endParaRPr sz="700">
              <a:latin typeface="Montserrat"/>
              <a:cs typeface="Montserrat"/>
            </a:endParaRPr>
          </a:p>
          <a:p>
            <a:pPr marL="12700">
              <a:lnSpc>
                <a:spcPct val="100000"/>
              </a:lnSpc>
              <a:spcBef>
                <a:spcPts val="755"/>
              </a:spcBef>
            </a:pPr>
            <a:r>
              <a:rPr sz="1200" b="1" baseline="3472" dirty="0">
                <a:solidFill>
                  <a:srgbClr val="223658"/>
                </a:solidFill>
                <a:latin typeface="Montserrat"/>
                <a:cs typeface="Montserrat"/>
              </a:rPr>
              <a:t>11,79</a:t>
            </a:r>
            <a:r>
              <a:rPr sz="900" b="1" baseline="4629" dirty="0">
                <a:solidFill>
                  <a:srgbClr val="223658"/>
                </a:solidFill>
                <a:latin typeface="Montserrat"/>
                <a:cs typeface="Montserrat"/>
              </a:rPr>
              <a:t>%</a:t>
            </a:r>
            <a:r>
              <a:rPr sz="900" b="1" spc="254" baseline="4629" dirty="0">
                <a:solidFill>
                  <a:srgbClr val="223658"/>
                </a:solidFill>
                <a:latin typeface="Montserrat"/>
                <a:cs typeface="Montserrat"/>
              </a:rPr>
              <a:t>  </a:t>
            </a:r>
            <a:r>
              <a:rPr sz="700" spc="-10" dirty="0">
                <a:solidFill>
                  <a:srgbClr val="025051"/>
                </a:solidFill>
                <a:latin typeface="Montserrat"/>
                <a:cs typeface="Montserrat"/>
              </a:rPr>
              <a:t>Pastos Limpios</a:t>
            </a:r>
            <a:endParaRPr sz="700">
              <a:latin typeface="Montserrat"/>
              <a:cs typeface="Montserrat"/>
            </a:endParaRPr>
          </a:p>
          <a:p>
            <a:pPr marL="12700">
              <a:lnSpc>
                <a:spcPts val="955"/>
              </a:lnSpc>
              <a:spcBef>
                <a:spcPts val="775"/>
              </a:spcBef>
            </a:pPr>
            <a:r>
              <a:rPr sz="800" b="1" dirty="0">
                <a:solidFill>
                  <a:srgbClr val="223658"/>
                </a:solidFill>
                <a:latin typeface="Montserrat"/>
                <a:cs typeface="Montserrat"/>
              </a:rPr>
              <a:t>6,25</a:t>
            </a:r>
            <a:r>
              <a:rPr sz="600" b="1" dirty="0">
                <a:solidFill>
                  <a:srgbClr val="223658"/>
                </a:solidFill>
                <a:latin typeface="Montserrat"/>
                <a:cs typeface="Montserrat"/>
              </a:rPr>
              <a:t>%</a:t>
            </a:r>
            <a:r>
              <a:rPr sz="600" b="1" spc="459" dirty="0">
                <a:solidFill>
                  <a:srgbClr val="223658"/>
                </a:solidFill>
                <a:latin typeface="Montserrat"/>
                <a:cs typeface="Montserrat"/>
              </a:rPr>
              <a:t> </a:t>
            </a:r>
            <a:r>
              <a:rPr sz="700" dirty="0">
                <a:solidFill>
                  <a:srgbClr val="025051"/>
                </a:solidFill>
                <a:latin typeface="Montserrat"/>
                <a:cs typeface="Montserrat"/>
              </a:rPr>
              <a:t>Mosaico</a:t>
            </a:r>
            <a:r>
              <a:rPr sz="700" spc="-2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700" dirty="0">
                <a:solidFill>
                  <a:srgbClr val="025051"/>
                </a:solidFill>
                <a:latin typeface="Montserrat"/>
                <a:cs typeface="Montserrat"/>
              </a:rPr>
              <a:t>de</a:t>
            </a:r>
            <a:r>
              <a:rPr sz="700" spc="-2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700" spc="-10" dirty="0">
                <a:solidFill>
                  <a:srgbClr val="025051"/>
                </a:solidFill>
                <a:latin typeface="Montserrat"/>
                <a:cs typeface="Montserrat"/>
              </a:rPr>
              <a:t>Pastos</a:t>
            </a:r>
            <a:endParaRPr sz="700">
              <a:latin typeface="Montserrat"/>
              <a:cs typeface="Montserrat"/>
            </a:endParaRPr>
          </a:p>
          <a:p>
            <a:pPr marL="373380" marR="342265" indent="-635">
              <a:lnSpc>
                <a:spcPts val="860"/>
              </a:lnSpc>
              <a:spcBef>
                <a:spcPts val="10"/>
              </a:spcBef>
            </a:pPr>
            <a:r>
              <a:rPr sz="700" dirty="0">
                <a:solidFill>
                  <a:srgbClr val="025051"/>
                </a:solidFill>
                <a:latin typeface="Montserrat"/>
                <a:cs typeface="Montserrat"/>
              </a:rPr>
              <a:t>Con</a:t>
            </a:r>
            <a:r>
              <a:rPr sz="700" spc="-3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700" spc="-10" dirty="0">
                <a:solidFill>
                  <a:srgbClr val="025051"/>
                </a:solidFill>
                <a:latin typeface="Montserrat"/>
                <a:cs typeface="Montserrat"/>
              </a:rPr>
              <a:t>Espacios</a:t>
            </a:r>
            <a:r>
              <a:rPr sz="700" spc="50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700" spc="-10" dirty="0">
                <a:solidFill>
                  <a:srgbClr val="025051"/>
                </a:solidFill>
                <a:latin typeface="Montserrat"/>
                <a:cs typeface="Montserrat"/>
              </a:rPr>
              <a:t>Naturales</a:t>
            </a:r>
            <a:endParaRPr sz="700">
              <a:latin typeface="Montserrat"/>
              <a:cs typeface="Montserrat"/>
            </a:endParaRPr>
          </a:p>
          <a:p>
            <a:pPr marL="12700">
              <a:lnSpc>
                <a:spcPct val="100000"/>
              </a:lnSpc>
              <a:spcBef>
                <a:spcPts val="195"/>
              </a:spcBef>
            </a:pPr>
            <a:r>
              <a:rPr sz="1200" b="1" baseline="3472" dirty="0">
                <a:solidFill>
                  <a:srgbClr val="223658"/>
                </a:solidFill>
                <a:latin typeface="Montserrat"/>
                <a:cs typeface="Montserrat"/>
              </a:rPr>
              <a:t>13,81</a:t>
            </a:r>
            <a:r>
              <a:rPr sz="900" b="1" baseline="4629" dirty="0">
                <a:solidFill>
                  <a:srgbClr val="223658"/>
                </a:solidFill>
                <a:latin typeface="Montserrat"/>
                <a:cs typeface="Montserrat"/>
              </a:rPr>
              <a:t>%</a:t>
            </a:r>
            <a:r>
              <a:rPr sz="900" b="1" spc="277" baseline="4629" dirty="0">
                <a:solidFill>
                  <a:srgbClr val="223658"/>
                </a:solidFill>
                <a:latin typeface="Montserrat"/>
                <a:cs typeface="Montserrat"/>
              </a:rPr>
              <a:t>  </a:t>
            </a:r>
            <a:r>
              <a:rPr sz="700" dirty="0">
                <a:solidFill>
                  <a:srgbClr val="025051"/>
                </a:solidFill>
                <a:latin typeface="Montserrat"/>
                <a:cs typeface="Montserrat"/>
              </a:rPr>
              <a:t>Zonas</a:t>
            </a:r>
            <a:r>
              <a:rPr sz="700" spc="-1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700" dirty="0">
                <a:solidFill>
                  <a:srgbClr val="025051"/>
                </a:solidFill>
                <a:latin typeface="Montserrat"/>
                <a:cs typeface="Montserrat"/>
              </a:rPr>
              <a:t>de</a:t>
            </a:r>
            <a:r>
              <a:rPr sz="700" spc="-2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700" spc="-10" dirty="0">
                <a:solidFill>
                  <a:srgbClr val="025051"/>
                </a:solidFill>
                <a:latin typeface="Montserrat"/>
                <a:cs typeface="Montserrat"/>
              </a:rPr>
              <a:t>Extracción</a:t>
            </a:r>
            <a:endParaRPr sz="700">
              <a:latin typeface="Montserrat"/>
              <a:cs typeface="Montserrat"/>
            </a:endParaRPr>
          </a:p>
          <a:p>
            <a:pPr marL="404495">
              <a:lnSpc>
                <a:spcPct val="100000"/>
              </a:lnSpc>
              <a:spcBef>
                <a:spcPts val="5"/>
              </a:spcBef>
            </a:pPr>
            <a:r>
              <a:rPr sz="700" spc="-10" dirty="0">
                <a:solidFill>
                  <a:srgbClr val="025051"/>
                </a:solidFill>
                <a:latin typeface="Montserrat"/>
                <a:cs typeface="Montserrat"/>
              </a:rPr>
              <a:t>Minera</a:t>
            </a:r>
            <a:endParaRPr sz="700">
              <a:latin typeface="Montserrat"/>
              <a:cs typeface="Montserrat"/>
            </a:endParaRPr>
          </a:p>
          <a:p>
            <a:pPr marL="373380" marR="208915" indent="-139700">
              <a:lnSpc>
                <a:spcPts val="819"/>
              </a:lnSpc>
              <a:spcBef>
                <a:spcPts val="350"/>
              </a:spcBef>
            </a:pPr>
            <a:r>
              <a:rPr sz="600" b="1" dirty="0">
                <a:solidFill>
                  <a:srgbClr val="223658"/>
                </a:solidFill>
                <a:latin typeface="Montserrat"/>
                <a:cs typeface="Montserrat"/>
              </a:rPr>
              <a:t>%</a:t>
            </a:r>
            <a:r>
              <a:rPr sz="600" b="1" spc="385" dirty="0">
                <a:solidFill>
                  <a:srgbClr val="223658"/>
                </a:solidFill>
                <a:latin typeface="Montserrat"/>
                <a:cs typeface="Montserrat"/>
              </a:rPr>
              <a:t> </a:t>
            </a:r>
            <a:r>
              <a:rPr sz="1050" baseline="3968" dirty="0">
                <a:solidFill>
                  <a:srgbClr val="025051"/>
                </a:solidFill>
                <a:latin typeface="Montserrat"/>
                <a:cs typeface="Montserrat"/>
              </a:rPr>
              <a:t>Mosaico</a:t>
            </a:r>
            <a:r>
              <a:rPr sz="1050" spc="-30" baseline="3968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050" spc="-37" baseline="3968" dirty="0">
                <a:solidFill>
                  <a:srgbClr val="025051"/>
                </a:solidFill>
                <a:latin typeface="Montserrat"/>
                <a:cs typeface="Montserrat"/>
              </a:rPr>
              <a:t>de</a:t>
            </a:r>
            <a:r>
              <a:rPr sz="1050" spc="750" baseline="3968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700" spc="-10" dirty="0">
                <a:solidFill>
                  <a:srgbClr val="025051"/>
                </a:solidFill>
                <a:latin typeface="Montserrat"/>
                <a:cs typeface="Montserrat"/>
              </a:rPr>
              <a:t>Pastos</a:t>
            </a:r>
            <a:r>
              <a:rPr sz="700" dirty="0">
                <a:solidFill>
                  <a:srgbClr val="025051"/>
                </a:solidFill>
                <a:latin typeface="Montserrat"/>
                <a:cs typeface="Montserrat"/>
              </a:rPr>
              <a:t> y </a:t>
            </a:r>
            <a:r>
              <a:rPr sz="700" spc="-10" dirty="0">
                <a:solidFill>
                  <a:srgbClr val="025051"/>
                </a:solidFill>
                <a:latin typeface="Montserrat"/>
                <a:cs typeface="Montserrat"/>
              </a:rPr>
              <a:t>cultivos</a:t>
            </a:r>
            <a:endParaRPr sz="700">
              <a:latin typeface="Montserrat"/>
              <a:cs typeface="Montserrat"/>
            </a:endParaRPr>
          </a:p>
          <a:p>
            <a:pPr marL="12700">
              <a:lnSpc>
                <a:spcPct val="100000"/>
              </a:lnSpc>
              <a:spcBef>
                <a:spcPts val="350"/>
              </a:spcBef>
            </a:pPr>
            <a:r>
              <a:rPr sz="800" b="1" dirty="0">
                <a:solidFill>
                  <a:srgbClr val="223658"/>
                </a:solidFill>
                <a:latin typeface="Montserrat"/>
                <a:cs typeface="Montserrat"/>
              </a:rPr>
              <a:t>0,18</a:t>
            </a:r>
            <a:r>
              <a:rPr sz="600" b="1" dirty="0">
                <a:solidFill>
                  <a:srgbClr val="223658"/>
                </a:solidFill>
                <a:latin typeface="Montserrat"/>
                <a:cs typeface="Montserrat"/>
              </a:rPr>
              <a:t>%</a:t>
            </a:r>
            <a:r>
              <a:rPr sz="600" b="1" spc="185" dirty="0">
                <a:solidFill>
                  <a:srgbClr val="223658"/>
                </a:solidFill>
                <a:latin typeface="Montserrat"/>
                <a:cs typeface="Montserrat"/>
              </a:rPr>
              <a:t>  </a:t>
            </a:r>
            <a:r>
              <a:rPr sz="700" spc="-20" dirty="0">
                <a:solidFill>
                  <a:srgbClr val="025051"/>
                </a:solidFill>
                <a:latin typeface="Montserrat"/>
                <a:cs typeface="Montserrat"/>
              </a:rPr>
              <a:t>Ríos</a:t>
            </a:r>
            <a:endParaRPr sz="700">
              <a:latin typeface="Montserrat"/>
              <a:cs typeface="Montserrat"/>
            </a:endParaRPr>
          </a:p>
        </p:txBody>
      </p:sp>
      <p:sp>
        <p:nvSpPr>
          <p:cNvPr id="324" name="object 324"/>
          <p:cNvSpPr txBox="1"/>
          <p:nvPr/>
        </p:nvSpPr>
        <p:spPr>
          <a:xfrm>
            <a:off x="244422" y="238278"/>
            <a:ext cx="1221740" cy="112014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7150" b="1" spc="-105" dirty="0">
                <a:solidFill>
                  <a:srgbClr val="025051"/>
                </a:solidFill>
                <a:latin typeface="Montserrat SemiBold"/>
                <a:cs typeface="Montserrat SemiBold"/>
              </a:rPr>
              <a:t>04</a:t>
            </a:r>
            <a:endParaRPr sz="7150">
              <a:latin typeface="Montserrat SemiBold"/>
              <a:cs typeface="Montserrat SemiBold"/>
            </a:endParaRPr>
          </a:p>
        </p:txBody>
      </p:sp>
      <p:pic>
        <p:nvPicPr>
          <p:cNvPr id="325" name="object 325"/>
          <p:cNvPicPr/>
          <p:nvPr/>
        </p:nvPicPr>
        <p:blipFill>
          <a:blip r:embed="rId52" cstate="print"/>
          <a:stretch>
            <a:fillRect/>
          </a:stretch>
        </p:blipFill>
        <p:spPr>
          <a:xfrm>
            <a:off x="1584434" y="13700342"/>
            <a:ext cx="121430" cy="227754"/>
          </a:xfrm>
          <a:prstGeom prst="rect">
            <a:avLst/>
          </a:prstGeom>
        </p:spPr>
      </p:pic>
      <p:pic>
        <p:nvPicPr>
          <p:cNvPr id="326" name="object 326"/>
          <p:cNvPicPr/>
          <p:nvPr/>
        </p:nvPicPr>
        <p:blipFill>
          <a:blip r:embed="rId13" cstate="print"/>
          <a:stretch>
            <a:fillRect/>
          </a:stretch>
        </p:blipFill>
        <p:spPr>
          <a:xfrm>
            <a:off x="9454992" y="12632508"/>
            <a:ext cx="121430" cy="227755"/>
          </a:xfrm>
          <a:prstGeom prst="rect">
            <a:avLst/>
          </a:prstGeom>
        </p:spPr>
      </p:pic>
      <p:pic>
        <p:nvPicPr>
          <p:cNvPr id="327" name="Imagen 326">
            <a:extLst>
              <a:ext uri="{FF2B5EF4-FFF2-40B4-BE49-F238E27FC236}">
                <a16:creationId xmlns:a16="http://schemas.microsoft.com/office/drawing/2014/main" id="{C34FD6AD-1D50-363F-DE96-FEF597958D2F}"/>
              </a:ext>
            </a:extLst>
          </p:cNvPr>
          <p:cNvPicPr>
            <a:picLocks noChangeAspect="1"/>
          </p:cNvPicPr>
          <p:nvPr/>
        </p:nvPicPr>
        <p:blipFill>
          <a:blip r:embed="rId5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19429" y="31513"/>
            <a:ext cx="3230076" cy="800337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</TotalTime>
  <Words>698</Words>
  <Application>Microsoft Macintosh PowerPoint</Application>
  <PresentationFormat>Personalizado</PresentationFormat>
  <Paragraphs>190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8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10" baseType="lpstr">
      <vt:lpstr>Calibri</vt:lpstr>
      <vt:lpstr>Gravesend Sans Medium</vt:lpstr>
      <vt:lpstr>Montserrat</vt:lpstr>
      <vt:lpstr>Montserrat Black</vt:lpstr>
      <vt:lpstr>Montserrat ExtraBold</vt:lpstr>
      <vt:lpstr>Montserrat Light</vt:lpstr>
      <vt:lpstr>Montserrat Medium</vt:lpstr>
      <vt:lpstr>Montserrat SemiBold</vt:lpstr>
      <vt:lpstr>Office Theme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04 El Tucán</dc:title>
  <dc:creator>Juliana Andrea Cortes Rincon</dc:creator>
  <cp:lastModifiedBy>Alexander  Humboldt</cp:lastModifiedBy>
  <cp:revision>1</cp:revision>
  <dcterms:created xsi:type="dcterms:W3CDTF">2024-01-17T22:38:46Z</dcterms:created>
  <dcterms:modified xsi:type="dcterms:W3CDTF">2024-01-17T22:56:37Z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2024-01-17T00:00:00Z</vt:filetime>
  </property>
  <property fmtid="{D5CDD505-2E9C-101B-9397-08002B2CF9AE}" pid="3" name="Creator">
    <vt:lpwstr>Adobe Illustrator 28.1 (Macintosh)</vt:lpwstr>
  </property>
  <property fmtid="{D5CDD505-2E9C-101B-9397-08002B2CF9AE}" pid="4" name="LastSaved">
    <vt:filetime>2024-01-17T00:00:00Z</vt:filetime>
  </property>
  <property fmtid="{D5CDD505-2E9C-101B-9397-08002B2CF9AE}" pid="5" name="Producer">
    <vt:lpwstr>Adobe PDF library 17.00</vt:lpwstr>
  </property>
</Properties>
</file>