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charts/chart1.xml" ContentType="application/vnd.openxmlformats-officedocument.drawingml.chart+xml"/>
  <Override PartName="/ppt/drawings/drawing1.xml" ContentType="application/vnd.openxmlformats-officedocument.drawingml.chartshapes+xml"/>
  <Override PartName="/ppt/charts/chart2.xml" ContentType="application/vnd.openxmlformats-officedocument.drawingml.chart+xml"/>
  <Override PartName="/ppt/charts/style1.xml" ContentType="application/vnd.ms-office.chartstyle+xml"/>
  <Override PartName="/ppt/charts/colors1.xml" ContentType="application/vnd.ms-office.chartcolorstyle+xml"/>
  <Override PartName="/ppt/charts/chart3.xml" ContentType="application/vnd.openxmlformats-officedocument.drawingml.chart+xml"/>
  <Override PartName="/ppt/charts/style2.xml" ContentType="application/vnd.ms-office.chartstyle+xml"/>
  <Override PartName="/ppt/charts/colors2.xml" ContentType="application/vnd.ms-office.chartcolorstyle+xml"/>
  <Override PartName="/ppt/charts/chart4.xml" ContentType="application/vnd.openxmlformats-officedocument.drawingml.chart+xml"/>
  <Override PartName="/ppt/charts/style3.xml" ContentType="application/vnd.ms-office.chartstyle+xml"/>
  <Override PartName="/ppt/charts/colors3.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62" r:id="rId3"/>
    <p:sldId id="263" r:id="rId4"/>
    <p:sldId id="264" r:id="rId5"/>
    <p:sldId id="265" r:id="rId6"/>
    <p:sldId id="257" r:id="rId7"/>
    <p:sldId id="261" r:id="rId8"/>
    <p:sldId id="260" r:id="rId9"/>
  </p:sldIdLst>
  <p:sldSz cx="12192000" cy="6858000"/>
  <p:notesSz cx="6858000" cy="9144000"/>
  <p:defaultText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3300"/>
    <a:srgbClr val="BCD52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0A1B5D5-9B99-4C35-A422-299274C87663}" styleName="Estilo medio 1 - Énfasis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E8B1032C-EA38-4F05-BA0D-38AFFFC7BED3}" styleName="Estilo claro 3 - Acento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p:scale>
          <a:sx n="66" d="100"/>
          <a:sy n="66" d="100"/>
        </p:scale>
        <p:origin x="138" y="25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s>
</file>

<file path=ppt/charts/_rels/chart1.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oleObject" Target="file:///\\SEGIT-A\Groups08\DHS\Gestion_2011\6.%20Unidad%20de%20Salud%20Integral\USS\OTROS%20TEMAS\BENEFICIARIOS\2019\Semestre%201\26.03.2019%20BENEFICIARIOS.xlsx" TargetMode="External"/></Relationships>
</file>

<file path=ppt/charts/_rels/chart2.xml.rels><?xml version="1.0" encoding="UTF-8" standalone="yes"?>
<Relationships xmlns="http://schemas.openxmlformats.org/package/2006/relationships"><Relationship Id="rId3" Type="http://schemas.openxmlformats.org/officeDocument/2006/relationships/oleObject" Target="file:///D:\OneDrive%20-%20Ecopetrol%20S.A\Gerencia%20de%20Salud\L&#237;der%20Funcional\Conctact\2019\Copia%20de%20OK%2003.16%20Sabana%20Salud%20Marzo.xlsb" TargetMode="External"/><Relationship Id="rId2" Type="http://schemas.microsoft.com/office/2011/relationships/chartColorStyle" Target="colors1.xml"/><Relationship Id="rId1" Type="http://schemas.microsoft.com/office/2011/relationships/chartStyle" Target="style1.xml"/></Relationships>
</file>

<file path=ppt/charts/_rels/chart3.xml.rels><?xml version="1.0" encoding="UTF-8" standalone="yes"?>
<Relationships xmlns="http://schemas.openxmlformats.org/package/2006/relationships"><Relationship Id="rId3" Type="http://schemas.openxmlformats.org/officeDocument/2006/relationships/oleObject" Target="file:///D:\OneDrive%20-%20Ecopetrol%20S.A\Gerencia%20de%20Salud\L&#237;der%20Funcional\Conctact\2019\Copia%20de%20OK%2003.16%20Sabana%20Salud%20Marzo.xlsb" TargetMode="External"/><Relationship Id="rId2" Type="http://schemas.microsoft.com/office/2011/relationships/chartColorStyle" Target="colors2.xml"/><Relationship Id="rId1" Type="http://schemas.microsoft.com/office/2011/relationships/chartStyle" Target="style2.xml"/></Relationships>
</file>

<file path=ppt/charts/_rels/chart4.xml.rels><?xml version="1.0" encoding="UTF-8" standalone="yes"?>
<Relationships xmlns="http://schemas.openxmlformats.org/package/2006/relationships"><Relationship Id="rId3" Type="http://schemas.openxmlformats.org/officeDocument/2006/relationships/oleObject" Target="file:///D:\OneDrive%20-%20Ecopetrol%20S.A\Gerencia%20de%20Salud\Excel%20para%20gr&#225;ficos.xlsx" TargetMode="External"/><Relationship Id="rId2" Type="http://schemas.microsoft.com/office/2011/relationships/chartColorStyle" Target="colors3.xml"/><Relationship Id="rId1" Type="http://schemas.microsoft.com/office/2011/relationships/chartStyle" Target="style3.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26"/>
    </mc:Choice>
    <mc:Fallback>
      <c:style val="26"/>
    </mc:Fallback>
  </mc:AlternateContent>
  <c:chart>
    <c:title>
      <c:tx>
        <c:rich>
          <a:bodyPr/>
          <a:lstStyle/>
          <a:p>
            <a:pPr>
              <a:defRPr lang="es-CO"/>
            </a:pPr>
            <a:r>
              <a:rPr lang="es-CO" dirty="0" smtClean="0"/>
              <a:t>Pirámide </a:t>
            </a:r>
            <a:r>
              <a:rPr lang="es-CO" dirty="0"/>
              <a:t>Poblacional </a:t>
            </a:r>
            <a:r>
              <a:rPr lang="es-CO" sz="1800" b="1" i="0" u="none" strike="noStrike" kern="1200" baseline="0" dirty="0" smtClean="0">
                <a:solidFill>
                  <a:prstClr val="black"/>
                </a:solidFill>
                <a:latin typeface="+mn-lt"/>
                <a:ea typeface="+mn-ea"/>
                <a:cs typeface="+mn-cs"/>
              </a:rPr>
              <a:t>Beneficiarios </a:t>
            </a:r>
            <a:r>
              <a:rPr lang="es-CO" dirty="0"/>
              <a:t>Ecopetrol </a:t>
            </a:r>
          </a:p>
        </c:rich>
      </c:tx>
      <c:layout>
        <c:manualLayout>
          <c:xMode val="edge"/>
          <c:yMode val="edge"/>
          <c:x val="0.27702872192656691"/>
          <c:y val="2.5056473143645567E-3"/>
        </c:manualLayout>
      </c:layout>
      <c:overlay val="0"/>
    </c:title>
    <c:autoTitleDeleted val="0"/>
    <c:plotArea>
      <c:layout>
        <c:manualLayout>
          <c:layoutTarget val="inner"/>
          <c:xMode val="edge"/>
          <c:yMode val="edge"/>
          <c:x val="0.17478760045139136"/>
          <c:y val="0.10163782155387945"/>
          <c:w val="0.79011460702050162"/>
          <c:h val="0.83301033534704361"/>
        </c:manualLayout>
      </c:layout>
      <c:barChart>
        <c:barDir val="bar"/>
        <c:grouping val="clustered"/>
        <c:varyColors val="0"/>
        <c:ser>
          <c:idx val="0"/>
          <c:order val="0"/>
          <c:tx>
            <c:strRef>
              <c:f>'Tb. DINAMICA POBLACIÓN'!$AE$79</c:f>
              <c:strCache>
                <c:ptCount val="1"/>
                <c:pt idx="0">
                  <c:v>Masculino</c:v>
                </c:pt>
              </c:strCache>
            </c:strRef>
          </c:tx>
          <c:invertIfNegative val="0"/>
          <c:dLbls>
            <c:dLbl>
              <c:idx val="4"/>
              <c:layout>
                <c:manualLayout>
                  <c:x val="-3.3090037960722192E-2"/>
                  <c:y val="3.0061868271733733E-3"/>
                </c:manualLayout>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0-873E-4457-A3CF-B5B283726D00}"/>
                </c:ext>
                <c:ext xmlns:c15="http://schemas.microsoft.com/office/drawing/2012/chart" uri="{CE6537A1-D6FC-4f65-9D91-7224C49458BB}">
                  <c15:layout/>
                </c:ext>
              </c:extLst>
            </c:dLbl>
            <c:dLbl>
              <c:idx val="16"/>
              <c:spPr>
                <a:noFill/>
                <a:ln>
                  <a:noFill/>
                </a:ln>
                <a:effectLst/>
              </c:spPr>
              <c:txPr>
                <a:bodyPr/>
                <a:lstStyle/>
                <a:p>
                  <a:pPr>
                    <a:defRPr lang="es-CO">
                      <a:solidFill>
                        <a:srgbClr val="003300"/>
                      </a:solidFill>
                    </a:defRPr>
                  </a:pPr>
                  <a:endParaRPr lang="es-CO"/>
                </a:p>
              </c:txPr>
              <c:showLegendKey val="0"/>
              <c:showVal val="1"/>
              <c:showCatName val="0"/>
              <c:showSerName val="0"/>
              <c:showPercent val="0"/>
              <c:showBubbleSize val="0"/>
            </c:dLbl>
            <c:spPr>
              <a:noFill/>
              <a:ln>
                <a:noFill/>
              </a:ln>
              <a:effectLst/>
            </c:spPr>
            <c:txPr>
              <a:bodyPr/>
              <a:lstStyle/>
              <a:p>
                <a:pPr>
                  <a:defRPr lang="es-CO">
                    <a:solidFill>
                      <a:srgbClr val="003300"/>
                    </a:solidFill>
                  </a:defRPr>
                </a:pPr>
                <a:endParaRPr lang="es-CO"/>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0"/>
              </c:ext>
            </c:extLst>
          </c:dLbls>
          <c:cat>
            <c:strRef>
              <c:f>'Tb. DINAMICA POBLACIÓN'!$AD$80:$AD$96</c:f>
              <c:strCache>
                <c:ptCount val="17"/>
                <c:pt idx="0">
                  <c:v>Menor de 1 año</c:v>
                </c:pt>
                <c:pt idx="1">
                  <c:v>1 - 4 años</c:v>
                </c:pt>
                <c:pt idx="2">
                  <c:v>5 - 9 años</c:v>
                </c:pt>
                <c:pt idx="3">
                  <c:v>10 - 14 años</c:v>
                </c:pt>
                <c:pt idx="4">
                  <c:v>15 - 19 años</c:v>
                </c:pt>
                <c:pt idx="5">
                  <c:v>20 - 24 años</c:v>
                </c:pt>
                <c:pt idx="6">
                  <c:v>25 - 29 años</c:v>
                </c:pt>
                <c:pt idx="7">
                  <c:v>30 - 34 años</c:v>
                </c:pt>
                <c:pt idx="8">
                  <c:v>35 - 39 años</c:v>
                </c:pt>
                <c:pt idx="9">
                  <c:v>40 - 44 años</c:v>
                </c:pt>
                <c:pt idx="10">
                  <c:v>45 - 49 años</c:v>
                </c:pt>
                <c:pt idx="11">
                  <c:v>50 - 54 años</c:v>
                </c:pt>
                <c:pt idx="12">
                  <c:v>55 - 59 años</c:v>
                </c:pt>
                <c:pt idx="13">
                  <c:v>60 - 64 años</c:v>
                </c:pt>
                <c:pt idx="14">
                  <c:v>65 - 69 años</c:v>
                </c:pt>
                <c:pt idx="15">
                  <c:v>70 - 74 años</c:v>
                </c:pt>
                <c:pt idx="16">
                  <c:v>75 años o más</c:v>
                </c:pt>
              </c:strCache>
            </c:strRef>
          </c:cat>
          <c:val>
            <c:numRef>
              <c:f>'Tb. DINAMICA POBLACIÓN'!$AE$80:$AE$96</c:f>
              <c:numCache>
                <c:formatCode>0;[Red]0</c:formatCode>
                <c:ptCount val="17"/>
                <c:pt idx="0">
                  <c:v>-218</c:v>
                </c:pt>
                <c:pt idx="1">
                  <c:v>-1230</c:v>
                </c:pt>
                <c:pt idx="2">
                  <c:v>-1794</c:v>
                </c:pt>
                <c:pt idx="3">
                  <c:v>-1756</c:v>
                </c:pt>
                <c:pt idx="4">
                  <c:v>-1841</c:v>
                </c:pt>
                <c:pt idx="5">
                  <c:v>-1767</c:v>
                </c:pt>
                <c:pt idx="6">
                  <c:v>-673</c:v>
                </c:pt>
                <c:pt idx="7">
                  <c:v>-1098</c:v>
                </c:pt>
                <c:pt idx="8">
                  <c:v>-1810</c:v>
                </c:pt>
                <c:pt idx="9">
                  <c:v>-1750</c:v>
                </c:pt>
                <c:pt idx="10">
                  <c:v>-1478</c:v>
                </c:pt>
                <c:pt idx="11">
                  <c:v>-1473</c:v>
                </c:pt>
                <c:pt idx="12">
                  <c:v>-2141</c:v>
                </c:pt>
                <c:pt idx="13">
                  <c:v>-2665</c:v>
                </c:pt>
                <c:pt idx="14">
                  <c:v>-2697</c:v>
                </c:pt>
                <c:pt idx="15">
                  <c:v>-2240</c:v>
                </c:pt>
                <c:pt idx="16">
                  <c:v>-3558</c:v>
                </c:pt>
              </c:numCache>
            </c:numRef>
          </c:val>
          <c:extLst xmlns:c16r2="http://schemas.microsoft.com/office/drawing/2015/06/chart">
            <c:ext xmlns:c16="http://schemas.microsoft.com/office/drawing/2014/chart" uri="{C3380CC4-5D6E-409C-BE32-E72D297353CC}">
              <c16:uniqueId val="{00000001-873E-4457-A3CF-B5B283726D00}"/>
            </c:ext>
          </c:extLst>
        </c:ser>
        <c:ser>
          <c:idx val="1"/>
          <c:order val="1"/>
          <c:tx>
            <c:strRef>
              <c:f>'Tb. DINAMICA POBLACIÓN'!$AF$79</c:f>
              <c:strCache>
                <c:ptCount val="1"/>
                <c:pt idx="0">
                  <c:v>Femenino</c:v>
                </c:pt>
              </c:strCache>
            </c:strRef>
          </c:tx>
          <c:invertIfNegative val="0"/>
          <c:dLbls>
            <c:dLbl>
              <c:idx val="4"/>
              <c:layout>
                <c:manualLayout>
                  <c:x val="4.1362547450904275E-3"/>
                  <c:y val="1.102255769944191E-16"/>
                </c:manualLayout>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2-873E-4457-A3CF-B5B283726D00}"/>
                </c:ext>
                <c:ext xmlns:c15="http://schemas.microsoft.com/office/drawing/2012/chart" uri="{CE6537A1-D6FC-4f65-9D91-7224C49458BB}">
                  <c15:layout/>
                </c:ext>
              </c:extLst>
            </c:dLbl>
            <c:spPr>
              <a:noFill/>
              <a:ln>
                <a:noFill/>
              </a:ln>
              <a:effectLst/>
            </c:spPr>
            <c:txPr>
              <a:bodyPr/>
              <a:lstStyle/>
              <a:p>
                <a:pPr>
                  <a:defRPr lang="es-CO"/>
                </a:pPr>
                <a:endParaRPr lang="es-CO"/>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0"/>
              </c:ext>
            </c:extLst>
          </c:dLbls>
          <c:cat>
            <c:strRef>
              <c:f>'Tb. DINAMICA POBLACIÓN'!$AD$80:$AD$96</c:f>
              <c:strCache>
                <c:ptCount val="17"/>
                <c:pt idx="0">
                  <c:v>Menor de 1 año</c:v>
                </c:pt>
                <c:pt idx="1">
                  <c:v>1 - 4 años</c:v>
                </c:pt>
                <c:pt idx="2">
                  <c:v>5 - 9 años</c:v>
                </c:pt>
                <c:pt idx="3">
                  <c:v>10 - 14 años</c:v>
                </c:pt>
                <c:pt idx="4">
                  <c:v>15 - 19 años</c:v>
                </c:pt>
                <c:pt idx="5">
                  <c:v>20 - 24 años</c:v>
                </c:pt>
                <c:pt idx="6">
                  <c:v>25 - 29 años</c:v>
                </c:pt>
                <c:pt idx="7">
                  <c:v>30 - 34 años</c:v>
                </c:pt>
                <c:pt idx="8">
                  <c:v>35 - 39 años</c:v>
                </c:pt>
                <c:pt idx="9">
                  <c:v>40 - 44 años</c:v>
                </c:pt>
                <c:pt idx="10">
                  <c:v>45 - 49 años</c:v>
                </c:pt>
                <c:pt idx="11">
                  <c:v>50 - 54 años</c:v>
                </c:pt>
                <c:pt idx="12">
                  <c:v>55 - 59 años</c:v>
                </c:pt>
                <c:pt idx="13">
                  <c:v>60 - 64 años</c:v>
                </c:pt>
                <c:pt idx="14">
                  <c:v>65 - 69 años</c:v>
                </c:pt>
                <c:pt idx="15">
                  <c:v>70 - 74 años</c:v>
                </c:pt>
                <c:pt idx="16">
                  <c:v>75 años o más</c:v>
                </c:pt>
              </c:strCache>
            </c:strRef>
          </c:cat>
          <c:val>
            <c:numRef>
              <c:f>'Tb. DINAMICA POBLACIÓN'!$AF$80:$AF$96</c:f>
              <c:numCache>
                <c:formatCode>General</c:formatCode>
                <c:ptCount val="17"/>
                <c:pt idx="0">
                  <c:v>212</c:v>
                </c:pt>
                <c:pt idx="1">
                  <c:v>1240</c:v>
                </c:pt>
                <c:pt idx="2">
                  <c:v>1848</c:v>
                </c:pt>
                <c:pt idx="3">
                  <c:v>1740</c:v>
                </c:pt>
                <c:pt idx="4">
                  <c:v>1914</c:v>
                </c:pt>
                <c:pt idx="5">
                  <c:v>1896</c:v>
                </c:pt>
                <c:pt idx="6">
                  <c:v>955</c:v>
                </c:pt>
                <c:pt idx="7">
                  <c:v>1460</c:v>
                </c:pt>
                <c:pt idx="8">
                  <c:v>2161</c:v>
                </c:pt>
                <c:pt idx="9">
                  <c:v>1904</c:v>
                </c:pt>
                <c:pt idx="10">
                  <c:v>1750</c:v>
                </c:pt>
                <c:pt idx="11">
                  <c:v>2193</c:v>
                </c:pt>
                <c:pt idx="12">
                  <c:v>3091</c:v>
                </c:pt>
                <c:pt idx="13">
                  <c:v>3291</c:v>
                </c:pt>
                <c:pt idx="14">
                  <c:v>3041</c:v>
                </c:pt>
                <c:pt idx="15">
                  <c:v>2224</c:v>
                </c:pt>
                <c:pt idx="16">
                  <c:v>5683</c:v>
                </c:pt>
              </c:numCache>
            </c:numRef>
          </c:val>
          <c:extLst xmlns:c16r2="http://schemas.microsoft.com/office/drawing/2015/06/chart">
            <c:ext xmlns:c16="http://schemas.microsoft.com/office/drawing/2014/chart" uri="{C3380CC4-5D6E-409C-BE32-E72D297353CC}">
              <c16:uniqueId val="{00000003-873E-4457-A3CF-B5B283726D00}"/>
            </c:ext>
          </c:extLst>
        </c:ser>
        <c:dLbls>
          <c:showLegendKey val="0"/>
          <c:showVal val="0"/>
          <c:showCatName val="0"/>
          <c:showSerName val="0"/>
          <c:showPercent val="0"/>
          <c:showBubbleSize val="0"/>
        </c:dLbls>
        <c:gapWidth val="16"/>
        <c:overlap val="100"/>
        <c:axId val="561310680"/>
        <c:axId val="561306368"/>
      </c:barChart>
      <c:dateAx>
        <c:axId val="561310680"/>
        <c:scaling>
          <c:orientation val="minMax"/>
        </c:scaling>
        <c:delete val="0"/>
        <c:axPos val="l"/>
        <c:numFmt formatCode="General" sourceLinked="0"/>
        <c:majorTickMark val="none"/>
        <c:minorTickMark val="none"/>
        <c:tickLblPos val="low"/>
        <c:txPr>
          <a:bodyPr rot="0" vert="horz"/>
          <a:lstStyle/>
          <a:p>
            <a:pPr>
              <a:defRPr lang="es-CO"/>
            </a:pPr>
            <a:endParaRPr lang="es-CO"/>
          </a:p>
        </c:txPr>
        <c:crossAx val="561306368"/>
        <c:crosses val="autoZero"/>
        <c:auto val="0"/>
        <c:lblOffset val="100"/>
        <c:baseTimeUnit val="days"/>
        <c:minorUnit val="5"/>
      </c:dateAx>
      <c:valAx>
        <c:axId val="561306368"/>
        <c:scaling>
          <c:orientation val="minMax"/>
        </c:scaling>
        <c:delete val="0"/>
        <c:axPos val="b"/>
        <c:majorGridlines/>
        <c:numFmt formatCode="0;[Red]0" sourceLinked="1"/>
        <c:majorTickMark val="none"/>
        <c:minorTickMark val="none"/>
        <c:tickLblPos val="nextTo"/>
        <c:txPr>
          <a:bodyPr/>
          <a:lstStyle/>
          <a:p>
            <a:pPr>
              <a:defRPr lang="es-CO"/>
            </a:pPr>
            <a:endParaRPr lang="es-CO"/>
          </a:p>
        </c:txPr>
        <c:crossAx val="561310680"/>
        <c:crosses val="autoZero"/>
        <c:crossBetween val="between"/>
      </c:valAx>
      <c:spPr>
        <a:effectLst>
          <a:glow>
            <a:schemeClr val="accent1">
              <a:alpha val="40000"/>
            </a:schemeClr>
          </a:glow>
          <a:outerShdw blurRad="50800" dist="50800" dir="5400000" sx="1000" sy="1000" algn="ctr" rotWithShape="0">
            <a:srgbClr val="000000"/>
          </a:outerShdw>
        </a:effectLst>
      </c:spPr>
    </c:plotArea>
    <c:plotVisOnly val="1"/>
    <c:dispBlanksAs val="gap"/>
    <c:showDLblsOverMax val="0"/>
  </c:chart>
  <c:spPr>
    <a:solidFill>
      <a:schemeClr val="lt1"/>
    </a:solidFill>
    <a:ln w="25400" cap="flat" cmpd="sng" algn="ctr">
      <a:solidFill>
        <a:schemeClr val="accent3"/>
      </a:solidFill>
      <a:prstDash val="solid"/>
    </a:ln>
    <a:effectLst/>
  </c:spPr>
  <c:txPr>
    <a:bodyPr/>
    <a:lstStyle/>
    <a:p>
      <a:pPr>
        <a:defRPr>
          <a:solidFill>
            <a:schemeClr val="dk1"/>
          </a:solidFill>
          <a:latin typeface="+mn-lt"/>
          <a:ea typeface="+mn-ea"/>
          <a:cs typeface="+mn-cs"/>
        </a:defRPr>
      </a:pPr>
      <a:endParaRPr lang="es-CO"/>
    </a:p>
  </c:txPr>
  <c:externalData r:id="rId1">
    <c:autoUpdate val="0"/>
  </c:externalData>
  <c:userShapes r:id="rId2"/>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1" i="0" u="none" strike="noStrike" kern="1200" baseline="0">
                <a:solidFill>
                  <a:schemeClr val="tx1">
                    <a:lumMod val="65000"/>
                    <a:lumOff val="35000"/>
                  </a:schemeClr>
                </a:solidFill>
                <a:latin typeface="+mn-lt"/>
                <a:ea typeface="+mn-ea"/>
                <a:cs typeface="+mn-cs"/>
              </a:defRPr>
            </a:pPr>
            <a:r>
              <a:rPr lang="es-CO" dirty="0" smtClean="0"/>
              <a:t>Solicitudes por</a:t>
            </a:r>
            <a:r>
              <a:rPr lang="es-CO" baseline="0" dirty="0" smtClean="0"/>
              <a:t> c</a:t>
            </a:r>
            <a:r>
              <a:rPr lang="es-CO" dirty="0" smtClean="0"/>
              <a:t>anales del servicio de </a:t>
            </a:r>
            <a:r>
              <a:rPr lang="es-CO" dirty="0"/>
              <a:t>s</a:t>
            </a:r>
            <a:r>
              <a:rPr lang="es-CO" dirty="0" smtClean="0"/>
              <a:t>alud Ecopetrol S.A.</a:t>
            </a:r>
            <a:endParaRPr lang="es-CO" dirty="0"/>
          </a:p>
        </c:rich>
      </c:tx>
      <c:layout/>
      <c:overlay val="0"/>
      <c:spPr>
        <a:noFill/>
        <a:ln>
          <a:noFill/>
        </a:ln>
        <a:effectLst/>
      </c:spPr>
      <c:txPr>
        <a:bodyPr rot="0" spcFirstLastPara="1" vertOverflow="ellipsis" vert="horz" wrap="square" anchor="ctr" anchorCtr="1"/>
        <a:lstStyle/>
        <a:p>
          <a:pPr>
            <a:defRPr sz="1600" b="1" i="0" u="none" strike="noStrike" kern="1200" baseline="0">
              <a:solidFill>
                <a:schemeClr val="tx1">
                  <a:lumMod val="65000"/>
                  <a:lumOff val="35000"/>
                </a:schemeClr>
              </a:solidFill>
              <a:latin typeface="+mn-lt"/>
              <a:ea typeface="+mn-ea"/>
              <a:cs typeface="+mn-cs"/>
            </a:defRPr>
          </a:pPr>
          <a:endParaRPr lang="es-CO"/>
        </a:p>
      </c:txPr>
    </c:title>
    <c:autoTitleDeleted val="0"/>
    <c:plotArea>
      <c:layout>
        <c:manualLayout>
          <c:layoutTarget val="inner"/>
          <c:xMode val="edge"/>
          <c:yMode val="edge"/>
          <c:x val="6.8886310263848588E-2"/>
          <c:y val="0.1758169934640523"/>
          <c:w val="0.91181544412211635"/>
          <c:h val="0.66236503525294632"/>
        </c:manualLayout>
      </c:layout>
      <c:barChart>
        <c:barDir val="col"/>
        <c:grouping val="clustered"/>
        <c:varyColors val="0"/>
        <c:ser>
          <c:idx val="0"/>
          <c:order val="0"/>
          <c:tx>
            <c:strRef>
              <c:f>'D10'!$L$3</c:f>
              <c:strCache>
                <c:ptCount val="1"/>
                <c:pt idx="0">
                  <c:v>Enero</c:v>
                </c:pt>
              </c:strCache>
            </c:strRef>
          </c:tx>
          <c:spPr>
            <a:gradFill rotWithShape="1">
              <a:gsLst>
                <a:gs pos="0">
                  <a:schemeClr val="accent1">
                    <a:shade val="51000"/>
                    <a:satMod val="130000"/>
                  </a:schemeClr>
                </a:gs>
                <a:gs pos="80000">
                  <a:schemeClr val="accent1">
                    <a:shade val="93000"/>
                    <a:satMod val="130000"/>
                  </a:schemeClr>
                </a:gs>
                <a:gs pos="100000">
                  <a:schemeClr val="accent1">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s-CO"/>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'D10'!$K$4:$K$8</c:f>
              <c:strCache>
                <c:ptCount val="5"/>
                <c:pt idx="0">
                  <c:v>Telefono</c:v>
                </c:pt>
                <c:pt idx="1">
                  <c:v>Prestadores</c:v>
                </c:pt>
                <c:pt idx="2">
                  <c:v>Buzón salud virtual</c:v>
                </c:pt>
                <c:pt idx="3">
                  <c:v>Chat</c:v>
                </c:pt>
                <c:pt idx="4">
                  <c:v>Total general</c:v>
                </c:pt>
              </c:strCache>
            </c:strRef>
          </c:cat>
          <c:val>
            <c:numRef>
              <c:f>'D10'!$L$4:$L$8</c:f>
              <c:numCache>
                <c:formatCode>General</c:formatCode>
                <c:ptCount val="5"/>
                <c:pt idx="0">
                  <c:v>6756</c:v>
                </c:pt>
                <c:pt idx="1">
                  <c:v>2496</c:v>
                </c:pt>
                <c:pt idx="2">
                  <c:v>373</c:v>
                </c:pt>
                <c:pt idx="3">
                  <c:v>26</c:v>
                </c:pt>
                <c:pt idx="4">
                  <c:v>9651</c:v>
                </c:pt>
              </c:numCache>
            </c:numRef>
          </c:val>
        </c:ser>
        <c:ser>
          <c:idx val="1"/>
          <c:order val="1"/>
          <c:tx>
            <c:strRef>
              <c:f>'D10'!$M$3</c:f>
              <c:strCache>
                <c:ptCount val="1"/>
                <c:pt idx="0">
                  <c:v>Febrero</c:v>
                </c:pt>
              </c:strCache>
            </c:strRef>
          </c:tx>
          <c:spPr>
            <a:gradFill rotWithShape="1">
              <a:gsLst>
                <a:gs pos="0">
                  <a:schemeClr val="accent2">
                    <a:shade val="51000"/>
                    <a:satMod val="130000"/>
                  </a:schemeClr>
                </a:gs>
                <a:gs pos="80000">
                  <a:schemeClr val="accent2">
                    <a:shade val="93000"/>
                    <a:satMod val="130000"/>
                  </a:schemeClr>
                </a:gs>
                <a:gs pos="100000">
                  <a:schemeClr val="accent2">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s-CO"/>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'D10'!$K$4:$K$8</c:f>
              <c:strCache>
                <c:ptCount val="5"/>
                <c:pt idx="0">
                  <c:v>Telefono</c:v>
                </c:pt>
                <c:pt idx="1">
                  <c:v>Prestadores</c:v>
                </c:pt>
                <c:pt idx="2">
                  <c:v>Buzón salud virtual</c:v>
                </c:pt>
                <c:pt idx="3">
                  <c:v>Chat</c:v>
                </c:pt>
                <c:pt idx="4">
                  <c:v>Total general</c:v>
                </c:pt>
              </c:strCache>
            </c:strRef>
          </c:cat>
          <c:val>
            <c:numRef>
              <c:f>'D10'!$M$4:$M$8</c:f>
              <c:numCache>
                <c:formatCode>General</c:formatCode>
                <c:ptCount val="5"/>
                <c:pt idx="0">
                  <c:v>7031</c:v>
                </c:pt>
                <c:pt idx="1">
                  <c:v>1297</c:v>
                </c:pt>
                <c:pt idx="2">
                  <c:v>545</c:v>
                </c:pt>
                <c:pt idx="3">
                  <c:v>24</c:v>
                </c:pt>
                <c:pt idx="4">
                  <c:v>8897</c:v>
                </c:pt>
              </c:numCache>
            </c:numRef>
          </c:val>
        </c:ser>
        <c:ser>
          <c:idx val="2"/>
          <c:order val="2"/>
          <c:tx>
            <c:strRef>
              <c:f>'D10'!$N$3</c:f>
              <c:strCache>
                <c:ptCount val="1"/>
                <c:pt idx="0">
                  <c:v>Marzo</c:v>
                </c:pt>
              </c:strCache>
            </c:strRef>
          </c:tx>
          <c:spPr>
            <a:gradFill rotWithShape="1">
              <a:gsLst>
                <a:gs pos="0">
                  <a:schemeClr val="accent3">
                    <a:shade val="51000"/>
                    <a:satMod val="130000"/>
                  </a:schemeClr>
                </a:gs>
                <a:gs pos="80000">
                  <a:schemeClr val="accent3">
                    <a:shade val="93000"/>
                    <a:satMod val="130000"/>
                  </a:schemeClr>
                </a:gs>
                <a:gs pos="100000">
                  <a:schemeClr val="accent3">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s-CO"/>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'D10'!$K$4:$K$8</c:f>
              <c:strCache>
                <c:ptCount val="5"/>
                <c:pt idx="0">
                  <c:v>Telefono</c:v>
                </c:pt>
                <c:pt idx="1">
                  <c:v>Prestadores</c:v>
                </c:pt>
                <c:pt idx="2">
                  <c:v>Buzón salud virtual</c:v>
                </c:pt>
                <c:pt idx="3">
                  <c:v>Chat</c:v>
                </c:pt>
                <c:pt idx="4">
                  <c:v>Total general</c:v>
                </c:pt>
              </c:strCache>
            </c:strRef>
          </c:cat>
          <c:val>
            <c:numRef>
              <c:f>'D10'!$N$4:$N$8</c:f>
              <c:numCache>
                <c:formatCode>General</c:formatCode>
                <c:ptCount val="5"/>
                <c:pt idx="0">
                  <c:v>6228</c:v>
                </c:pt>
                <c:pt idx="1">
                  <c:v>2789</c:v>
                </c:pt>
                <c:pt idx="2">
                  <c:v>457</c:v>
                </c:pt>
                <c:pt idx="3">
                  <c:v>12</c:v>
                </c:pt>
                <c:pt idx="4">
                  <c:v>9486</c:v>
                </c:pt>
              </c:numCache>
            </c:numRef>
          </c:val>
        </c:ser>
        <c:dLbls>
          <c:showLegendKey val="0"/>
          <c:showVal val="0"/>
          <c:showCatName val="0"/>
          <c:showSerName val="0"/>
          <c:showPercent val="0"/>
          <c:showBubbleSize val="0"/>
        </c:dLbls>
        <c:gapWidth val="100"/>
        <c:overlap val="-24"/>
        <c:axId val="570281880"/>
        <c:axId val="570282272"/>
      </c:barChart>
      <c:catAx>
        <c:axId val="570281880"/>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050" b="0" i="0" u="none" strike="noStrike" kern="1200" baseline="0">
                <a:solidFill>
                  <a:schemeClr val="tx1">
                    <a:lumMod val="65000"/>
                    <a:lumOff val="35000"/>
                  </a:schemeClr>
                </a:solidFill>
                <a:latin typeface="+mn-lt"/>
                <a:ea typeface="+mn-ea"/>
                <a:cs typeface="+mn-cs"/>
              </a:defRPr>
            </a:pPr>
            <a:endParaRPr lang="es-CO"/>
          </a:p>
        </c:txPr>
        <c:crossAx val="570282272"/>
        <c:crosses val="autoZero"/>
        <c:auto val="1"/>
        <c:lblAlgn val="ctr"/>
        <c:lblOffset val="100"/>
        <c:noMultiLvlLbl val="0"/>
      </c:catAx>
      <c:valAx>
        <c:axId val="570282272"/>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CO"/>
          </a:p>
        </c:txPr>
        <c:crossAx val="570281880"/>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CO"/>
        </a:p>
      </c:txPr>
    </c:legend>
    <c:plotVisOnly val="1"/>
    <c:dispBlanksAs val="gap"/>
    <c:showDLblsOverMax val="0"/>
  </c:chart>
  <c:spPr>
    <a:noFill/>
    <a:ln>
      <a:noFill/>
    </a:ln>
    <a:effectLst/>
  </c:spPr>
  <c:txPr>
    <a:bodyPr/>
    <a:lstStyle/>
    <a:p>
      <a:pPr>
        <a:defRPr/>
      </a:pPr>
      <a:endParaRPr lang="es-CO"/>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layout/>
      <c:overlay val="0"/>
      <c:spPr>
        <a:noFill/>
        <a:ln>
          <a:noFill/>
        </a:ln>
        <a:effectLst/>
      </c:spPr>
      <c:txPr>
        <a:bodyPr rot="0" spcFirstLastPara="1" vertOverflow="ellipsis" vert="horz" wrap="square" anchor="ctr" anchorCtr="1"/>
        <a:lstStyle/>
        <a:p>
          <a:pPr>
            <a:defRPr sz="1600" b="1" i="0" u="none" strike="noStrike" kern="1200" baseline="0">
              <a:solidFill>
                <a:schemeClr val="tx1">
                  <a:lumMod val="65000"/>
                  <a:lumOff val="35000"/>
                </a:schemeClr>
              </a:solidFill>
              <a:latin typeface="+mn-lt"/>
              <a:ea typeface="+mn-ea"/>
              <a:cs typeface="+mn-cs"/>
            </a:defRPr>
          </a:pPr>
          <a:endParaRPr lang="es-CO"/>
        </a:p>
      </c:txPr>
    </c:title>
    <c:autoTitleDeleted val="0"/>
    <c:plotArea>
      <c:layout/>
      <c:barChart>
        <c:barDir val="col"/>
        <c:grouping val="clustered"/>
        <c:varyColors val="0"/>
        <c:ser>
          <c:idx val="0"/>
          <c:order val="0"/>
          <c:tx>
            <c:strRef>
              <c:f>'D10'!$K$13</c:f>
              <c:strCache>
                <c:ptCount val="1"/>
                <c:pt idx="0">
                  <c:v>Nivel de servicio</c:v>
                </c:pt>
              </c:strCache>
            </c:strRef>
          </c:tx>
          <c:spPr>
            <a:gradFill rotWithShape="1">
              <a:gsLst>
                <a:gs pos="0">
                  <a:schemeClr val="accent1">
                    <a:shade val="51000"/>
                    <a:satMod val="130000"/>
                  </a:schemeClr>
                </a:gs>
                <a:gs pos="80000">
                  <a:schemeClr val="accent1">
                    <a:shade val="93000"/>
                    <a:satMod val="130000"/>
                  </a:schemeClr>
                </a:gs>
                <a:gs pos="100000">
                  <a:schemeClr val="accent1">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s-CO"/>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trendline>
            <c:spPr>
              <a:ln w="19050" cap="rnd">
                <a:solidFill>
                  <a:schemeClr val="accent1"/>
                </a:solidFill>
              </a:ln>
              <a:effectLst/>
            </c:spPr>
            <c:trendlineType val="linear"/>
            <c:dispRSqr val="0"/>
            <c:dispEq val="0"/>
          </c:trendline>
          <c:cat>
            <c:strRef>
              <c:f>'D10'!$L$12:$N$12</c:f>
              <c:strCache>
                <c:ptCount val="3"/>
                <c:pt idx="0">
                  <c:v>Enero</c:v>
                </c:pt>
                <c:pt idx="1">
                  <c:v>Febrero</c:v>
                </c:pt>
                <c:pt idx="2">
                  <c:v>Marzo</c:v>
                </c:pt>
              </c:strCache>
            </c:strRef>
          </c:cat>
          <c:val>
            <c:numRef>
              <c:f>'D10'!$L$13:$N$13</c:f>
              <c:numCache>
                <c:formatCode>General</c:formatCode>
                <c:ptCount val="3"/>
                <c:pt idx="0">
                  <c:v>87.31</c:v>
                </c:pt>
                <c:pt idx="1">
                  <c:v>89.5</c:v>
                </c:pt>
                <c:pt idx="2">
                  <c:v>94.29</c:v>
                </c:pt>
              </c:numCache>
            </c:numRef>
          </c:val>
        </c:ser>
        <c:dLbls>
          <c:showLegendKey val="0"/>
          <c:showVal val="0"/>
          <c:showCatName val="0"/>
          <c:showSerName val="0"/>
          <c:showPercent val="0"/>
          <c:showBubbleSize val="0"/>
        </c:dLbls>
        <c:gapWidth val="100"/>
        <c:overlap val="-24"/>
        <c:axId val="690128752"/>
        <c:axId val="690129536"/>
      </c:barChart>
      <c:catAx>
        <c:axId val="690128752"/>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CO"/>
          </a:p>
        </c:txPr>
        <c:crossAx val="690129536"/>
        <c:crosses val="autoZero"/>
        <c:auto val="1"/>
        <c:lblAlgn val="ctr"/>
        <c:lblOffset val="100"/>
        <c:noMultiLvlLbl val="0"/>
      </c:catAx>
      <c:valAx>
        <c:axId val="69012953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CO"/>
          </a:p>
        </c:txPr>
        <c:crossAx val="690128752"/>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s-CO"/>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1" i="0" u="none" strike="noStrike" kern="1200" baseline="0">
                <a:solidFill>
                  <a:schemeClr val="dk1">
                    <a:lumMod val="75000"/>
                    <a:lumOff val="25000"/>
                  </a:schemeClr>
                </a:solidFill>
                <a:latin typeface="+mn-lt"/>
                <a:ea typeface="+mn-ea"/>
                <a:cs typeface="+mn-cs"/>
              </a:defRPr>
            </a:pPr>
            <a:r>
              <a:rPr lang="es-ES" sz="1000"/>
              <a:t>Comportamiento histórico del Nivel de Satisfacción de los usuarios con el Servicio de Salud de Ecopetrol </a:t>
            </a:r>
            <a:endParaRPr lang="es-CO" sz="1000"/>
          </a:p>
        </c:rich>
      </c:tx>
      <c:layout/>
      <c:overlay val="0"/>
      <c:spPr>
        <a:noFill/>
        <a:ln>
          <a:noFill/>
        </a:ln>
        <a:effectLst/>
      </c:spPr>
      <c:txPr>
        <a:bodyPr rot="0" spcFirstLastPara="1" vertOverflow="ellipsis" vert="horz" wrap="square" anchor="ctr" anchorCtr="1"/>
        <a:lstStyle/>
        <a:p>
          <a:pPr>
            <a:defRPr sz="1800" b="1" i="0" u="none" strike="noStrike" kern="1200" baseline="0">
              <a:solidFill>
                <a:schemeClr val="dk1">
                  <a:lumMod val="75000"/>
                  <a:lumOff val="25000"/>
                </a:schemeClr>
              </a:solidFill>
              <a:latin typeface="+mn-lt"/>
              <a:ea typeface="+mn-ea"/>
              <a:cs typeface="+mn-cs"/>
            </a:defRPr>
          </a:pPr>
          <a:endParaRPr lang="es-CO"/>
        </a:p>
      </c:txPr>
    </c:title>
    <c:autoTitleDeleted val="0"/>
    <c:plotArea>
      <c:layout/>
      <c:lineChart>
        <c:grouping val="standard"/>
        <c:varyColors val="0"/>
        <c:ser>
          <c:idx val="0"/>
          <c:order val="0"/>
          <c:tx>
            <c:strRef>
              <c:f>Hoja1!$M$56</c:f>
              <c:strCache>
                <c:ptCount val="1"/>
                <c:pt idx="0">
                  <c:v>Resultado</c:v>
                </c:pt>
              </c:strCache>
            </c:strRef>
          </c:tx>
          <c:spPr>
            <a:ln w="31750" cap="rnd">
              <a:solidFill>
                <a:schemeClr val="accent1"/>
              </a:solidFill>
              <a:round/>
            </a:ln>
            <a:effectLst/>
          </c:spPr>
          <c:marker>
            <c:symbol val="circle"/>
            <c:size val="17"/>
            <c:spPr>
              <a:solidFill>
                <a:schemeClr val="accent1"/>
              </a:solidFill>
              <a:ln>
                <a:noFill/>
              </a:ln>
              <a:effectLst/>
            </c:spPr>
          </c:marker>
          <c:dLbls>
            <c:spPr>
              <a:solidFill>
                <a:schemeClr val="lt1"/>
              </a:solidFill>
              <a:ln w="12700" cap="flat" cmpd="sng" algn="ctr">
                <a:solidFill>
                  <a:schemeClr val="accent1"/>
                </a:solidFill>
                <a:prstDash val="solid"/>
                <a:miter lim="800000"/>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dk1"/>
                    </a:solidFill>
                    <a:latin typeface="+mn-lt"/>
                    <a:ea typeface="+mn-ea"/>
                    <a:cs typeface="+mn-cs"/>
                  </a:defRPr>
                </a:pPr>
                <a:endParaRPr lang="es-CO"/>
              </a:p>
            </c:txPr>
            <c:dLblPos val="ct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a:solidFill>
                        <a:schemeClr val="dk1">
                          <a:lumMod val="50000"/>
                          <a:lumOff val="50000"/>
                        </a:schemeClr>
                      </a:solidFill>
                    </a:ln>
                    <a:effectLst/>
                  </c:spPr>
                </c15:leaderLines>
              </c:ext>
            </c:extLst>
          </c:dLbls>
          <c:cat>
            <c:strRef>
              <c:f>Hoja1!$L$57:$L$70</c:f>
              <c:strCache>
                <c:ptCount val="14"/>
                <c:pt idx="0">
                  <c:v>2009</c:v>
                </c:pt>
                <c:pt idx="1">
                  <c:v>2010</c:v>
                </c:pt>
                <c:pt idx="2">
                  <c:v>2011</c:v>
                </c:pt>
                <c:pt idx="3">
                  <c:v>2012</c:v>
                </c:pt>
                <c:pt idx="4">
                  <c:v>2013</c:v>
                </c:pt>
                <c:pt idx="5">
                  <c:v>2014</c:v>
                </c:pt>
                <c:pt idx="6">
                  <c:v>2015</c:v>
                </c:pt>
                <c:pt idx="7">
                  <c:v>2016</c:v>
                </c:pt>
                <c:pt idx="8">
                  <c:v>2017</c:v>
                </c:pt>
                <c:pt idx="9">
                  <c:v>I trimestre 2018</c:v>
                </c:pt>
                <c:pt idx="10">
                  <c:v>II trimestre 2018</c:v>
                </c:pt>
                <c:pt idx="11">
                  <c:v>III trimestre 2018</c:v>
                </c:pt>
                <c:pt idx="12">
                  <c:v>IV trimestre 2018</c:v>
                </c:pt>
                <c:pt idx="13">
                  <c:v>I Trimestre 2019</c:v>
                </c:pt>
              </c:strCache>
            </c:strRef>
          </c:cat>
          <c:val>
            <c:numRef>
              <c:f>Hoja1!$M$57:$M$70</c:f>
              <c:numCache>
                <c:formatCode>0.0%</c:formatCode>
                <c:ptCount val="14"/>
                <c:pt idx="0">
                  <c:v>0.92700000000000005</c:v>
                </c:pt>
                <c:pt idx="1">
                  <c:v>0.94199999999999995</c:v>
                </c:pt>
                <c:pt idx="2">
                  <c:v>0.94699999999999995</c:v>
                </c:pt>
                <c:pt idx="3">
                  <c:v>0.94700000000000006</c:v>
                </c:pt>
                <c:pt idx="4">
                  <c:v>0.94</c:v>
                </c:pt>
                <c:pt idx="5">
                  <c:v>0.94499999999999995</c:v>
                </c:pt>
                <c:pt idx="6">
                  <c:v>0.93200000000000005</c:v>
                </c:pt>
                <c:pt idx="7">
                  <c:v>0.92700000000000005</c:v>
                </c:pt>
                <c:pt idx="8">
                  <c:v>0.93400000000000005</c:v>
                </c:pt>
                <c:pt idx="9">
                  <c:v>0.94</c:v>
                </c:pt>
                <c:pt idx="10" formatCode="0%">
                  <c:v>0.95</c:v>
                </c:pt>
                <c:pt idx="11">
                  <c:v>0.93</c:v>
                </c:pt>
                <c:pt idx="12">
                  <c:v>0.94</c:v>
                </c:pt>
                <c:pt idx="13" formatCode="0.00%">
                  <c:v>0.9466</c:v>
                </c:pt>
              </c:numCache>
            </c:numRef>
          </c:val>
          <c:smooth val="0"/>
        </c:ser>
        <c:dLbls>
          <c:dLblPos val="ctr"/>
          <c:showLegendKey val="0"/>
          <c:showVal val="1"/>
          <c:showCatName val="0"/>
          <c:showSerName val="0"/>
          <c:showPercent val="0"/>
          <c:showBubbleSize val="0"/>
        </c:dLbls>
        <c:marker val="1"/>
        <c:smooth val="0"/>
        <c:axId val="556244512"/>
        <c:axId val="556244120"/>
      </c:lineChart>
      <c:catAx>
        <c:axId val="556244512"/>
        <c:scaling>
          <c:orientation val="minMax"/>
        </c:scaling>
        <c:delete val="0"/>
        <c:axPos val="b"/>
        <c:numFmt formatCode="General" sourceLinked="1"/>
        <c:majorTickMark val="none"/>
        <c:minorTickMark val="none"/>
        <c:tickLblPos val="nextTo"/>
        <c:spPr>
          <a:noFill/>
          <a:ln w="19050" cap="flat" cmpd="sng" algn="ctr">
            <a:solidFill>
              <a:schemeClr val="dk1">
                <a:lumMod val="75000"/>
                <a:lumOff val="25000"/>
              </a:schemeClr>
            </a:solidFill>
            <a:round/>
          </a:ln>
          <a:effectLst/>
        </c:spPr>
        <c:txPr>
          <a:bodyPr rot="-60000000" spcFirstLastPara="1" vertOverflow="ellipsis" vert="horz" wrap="square" anchor="ctr" anchorCtr="1"/>
          <a:lstStyle/>
          <a:p>
            <a:pPr>
              <a:defRPr sz="900" b="0" i="0" u="none" strike="noStrike" kern="1200" cap="all" baseline="0">
                <a:solidFill>
                  <a:schemeClr val="dk1">
                    <a:lumMod val="75000"/>
                    <a:lumOff val="25000"/>
                  </a:schemeClr>
                </a:solidFill>
                <a:latin typeface="+mn-lt"/>
                <a:ea typeface="+mn-ea"/>
                <a:cs typeface="+mn-cs"/>
              </a:defRPr>
            </a:pPr>
            <a:endParaRPr lang="es-CO"/>
          </a:p>
        </c:txPr>
        <c:crossAx val="556244120"/>
        <c:crosses val="autoZero"/>
        <c:auto val="1"/>
        <c:lblAlgn val="ctr"/>
        <c:lblOffset val="100"/>
        <c:noMultiLvlLbl val="0"/>
      </c:catAx>
      <c:valAx>
        <c:axId val="556244120"/>
        <c:scaling>
          <c:orientation val="minMax"/>
        </c:scaling>
        <c:delete val="1"/>
        <c:axPos val="l"/>
        <c:numFmt formatCode="0.0%" sourceLinked="1"/>
        <c:majorTickMark val="none"/>
        <c:minorTickMark val="none"/>
        <c:tickLblPos val="nextTo"/>
        <c:crossAx val="556244512"/>
        <c:crosses val="autoZero"/>
        <c:crossBetween val="between"/>
      </c:valAx>
      <c:spPr>
        <a:noFill/>
        <a:ln>
          <a:noFill/>
        </a:ln>
        <a:effectLst/>
      </c:spPr>
    </c:plotArea>
    <c:plotVisOnly val="1"/>
    <c:dispBlanksAs val="gap"/>
    <c:showDLblsOverMax val="0"/>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es-CO"/>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lt1"/>
    </cs:fontRef>
  </cs:wall>
</cs:chartStyle>
</file>

<file path=ppt/charts/style2.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lt1"/>
    </cs:fontRef>
  </cs:wall>
</cs:chartStyle>
</file>

<file path=ppt/charts/style3.xml><?xml version="1.0" encoding="utf-8"?>
<cs:chartStyle xmlns:cs="http://schemas.microsoft.com/office/drawing/2012/chartStyle" xmlns:a="http://schemas.openxmlformats.org/drawingml/2006/main" id="228">
  <cs:axisTitle>
    <cs:lnRef idx="0"/>
    <cs:fillRef idx="0"/>
    <cs:effectRef idx="0"/>
    <cs:fontRef idx="minor">
      <a:schemeClr val="dk1">
        <a:lumMod val="75000"/>
        <a:lumOff val="25000"/>
      </a:schemeClr>
    </cs:fontRef>
    <cs:defRPr sz="900"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900"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900" kern="1200"/>
  </cs:chartArea>
  <cs:dataLabel>
    <cs:lnRef idx="0"/>
    <cs:fillRef idx="0">
      <cs:styleClr val="auto"/>
    </cs:fillRef>
    <cs:effectRef idx="0"/>
    <cs:fontRef idx="minor">
      <a:schemeClr val="lt1"/>
    </cs:fontRef>
    <cs:defRPr sz="900" b="1" i="0" u="none" strike="noStrike" kern="1200" baseline="0"/>
  </cs:dataLabel>
  <cs:dataLabelCallout>
    <cs:lnRef idx="0"/>
    <cs:fillRef idx="0"/>
    <cs:effectRef idx="0"/>
    <cs:fontRef idx="minor">
      <a:schemeClr val="lt1"/>
    </cs:fontRef>
    <cs:spPr>
      <a:solidFill>
        <a:schemeClr val="dk1">
          <a:lumMod val="65000"/>
          <a:lumOff val="35000"/>
          <a:alpha val="75000"/>
        </a:schemeClr>
      </a:solidFill>
    </cs:spPr>
    <cs:defRPr sz="90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
  <cs:dataPoint3D>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3D>
  <cs:dataPointLine>
    <cs:lnRef idx="0">
      <cs:styleClr val="auto"/>
    </cs:lnRef>
    <cs:fillRef idx="0"/>
    <cs:effectRef idx="0"/>
    <cs:fontRef idx="minor">
      <a:schemeClr val="dk1"/>
    </cs:fontRef>
    <cs:spPr>
      <a:ln w="31750" cap="rnd">
        <a:solidFill>
          <a:schemeClr val="phClr"/>
        </a:solidFill>
        <a:round/>
      </a:ln>
    </cs:spPr>
  </cs:dataPointLine>
  <cs:dataPointMarker>
    <cs:lnRef idx="0"/>
    <cs:fillRef idx="0">
      <cs:styleClr val="auto"/>
    </cs:fillRef>
    <cs:effectRef idx="0"/>
    <cs:fontRef idx="minor">
      <a:schemeClr val="dk1"/>
    </cs:fontRef>
    <cs:spPr>
      <a:solidFill>
        <a:schemeClr val="phClr"/>
      </a:solidFill>
    </cs:spPr>
  </cs:dataPointMarker>
  <cs:dataPointMarkerLayout symbol="circle" size="17"/>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900"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900"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18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900"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900" kern="1200"/>
  </cs:valueAxis>
  <cs:wall>
    <cs:lnRef idx="0"/>
    <cs:fillRef idx="0"/>
    <cs:effectRef idx="0"/>
    <cs:fontRef idx="minor">
      <a:schemeClr val="dk1"/>
    </cs:fontRef>
  </cs:wall>
</cs:chartStyle>
</file>

<file path=ppt/drawings/_rels/drawing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image" Target="../media/image8.png"/></Relationships>
</file>

<file path=ppt/drawings/drawing1.xml><?xml version="1.0" encoding="utf-8"?>
<c:userShapes xmlns:c="http://schemas.openxmlformats.org/drawingml/2006/chart">
  <cdr:relSizeAnchor xmlns:cdr="http://schemas.openxmlformats.org/drawingml/2006/chartDrawing">
    <cdr:from>
      <cdr:x>0.89897</cdr:x>
      <cdr:y>0.82161</cdr:y>
    </cdr:from>
    <cdr:to>
      <cdr:x>0.94397</cdr:x>
      <cdr:y>0.93999</cdr:y>
    </cdr:to>
    <cdr:pic>
      <cdr:nvPicPr>
        <cdr:cNvPr id="3" name="chart">
          <a:extLst xmlns:a="http://schemas.openxmlformats.org/drawingml/2006/main">
            <a:ext uri="{FF2B5EF4-FFF2-40B4-BE49-F238E27FC236}">
              <a16:creationId xmlns="" xmlns:a16="http://schemas.microsoft.com/office/drawing/2014/main" id="{5AFBC357-DDB9-4B4A-9864-4E8F20903D14}"/>
            </a:ext>
          </a:extLst>
        </cdr:cNvPr>
        <cdr:cNvPicPr>
          <a:picLocks xmlns:a="http://schemas.openxmlformats.org/drawingml/2006/main" noChangeAspect="1"/>
        </cdr:cNvPicPr>
      </cdr:nvPicPr>
      <cdr:blipFill>
        <a:blip xmlns:a="http://schemas.openxmlformats.org/drawingml/2006/main" xmlns:r="http://schemas.openxmlformats.org/officeDocument/2006/relationships" r:embed="rId1"/>
        <a:stretch xmlns:a="http://schemas.openxmlformats.org/drawingml/2006/main">
          <a:fillRect/>
        </a:stretch>
      </cdr:blipFill>
      <cdr:spPr>
        <a:xfrm xmlns:a="http://schemas.openxmlformats.org/drawingml/2006/main">
          <a:off x="5540569" y="4188211"/>
          <a:ext cx="277346" cy="603448"/>
        </a:xfrm>
        <a:prstGeom xmlns:a="http://schemas.openxmlformats.org/drawingml/2006/main" prst="rect">
          <a:avLst/>
        </a:prstGeom>
      </cdr:spPr>
    </cdr:pic>
  </cdr:relSizeAnchor>
  <cdr:relSizeAnchor xmlns:cdr="http://schemas.openxmlformats.org/drawingml/2006/chartDrawing">
    <cdr:from>
      <cdr:x>0.19659</cdr:x>
      <cdr:y>0.81375</cdr:y>
    </cdr:from>
    <cdr:to>
      <cdr:x>0.23768</cdr:x>
      <cdr:y>0.93151</cdr:y>
    </cdr:to>
    <cdr:pic>
      <cdr:nvPicPr>
        <cdr:cNvPr id="5" name="chart">
          <a:extLst xmlns:a="http://schemas.openxmlformats.org/drawingml/2006/main">
            <a:ext uri="{FF2B5EF4-FFF2-40B4-BE49-F238E27FC236}">
              <a16:creationId xmlns="" xmlns:a16="http://schemas.microsoft.com/office/drawing/2014/main" id="{A449D2F5-C444-4589-A264-9E0E711FAC6A}"/>
            </a:ext>
          </a:extLst>
        </cdr:cNvPr>
        <cdr:cNvPicPr>
          <a:picLocks xmlns:a="http://schemas.openxmlformats.org/drawingml/2006/main" noChangeAspect="1"/>
        </cdr:cNvPicPr>
      </cdr:nvPicPr>
      <cdr:blipFill>
        <a:blip xmlns:a="http://schemas.openxmlformats.org/drawingml/2006/main" xmlns:r="http://schemas.openxmlformats.org/officeDocument/2006/relationships" r:embed="rId2"/>
        <a:stretch xmlns:a="http://schemas.openxmlformats.org/drawingml/2006/main">
          <a:fillRect/>
        </a:stretch>
      </cdr:blipFill>
      <cdr:spPr>
        <a:xfrm xmlns:a="http://schemas.openxmlformats.org/drawingml/2006/main">
          <a:off x="1207224" y="3437785"/>
          <a:ext cx="252326" cy="497491"/>
        </a:xfrm>
        <a:prstGeom xmlns:a="http://schemas.openxmlformats.org/drawingml/2006/main" prst="rect">
          <a:avLst/>
        </a:prstGeom>
      </cdr:spPr>
    </cdr:pic>
  </cdr:relSizeAnchor>
</c:userShap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bg>
      <p:bgPr>
        <a:solidFill>
          <a:schemeClr val="bg1"/>
        </a:solidFill>
        <a:effectLst/>
      </p:bgPr>
    </p:bg>
    <p:spTree>
      <p:nvGrpSpPr>
        <p:cNvPr id="1" name=""/>
        <p:cNvGrpSpPr/>
        <p:nvPr/>
      </p:nvGrpSpPr>
      <p:grpSpPr>
        <a:xfrm>
          <a:off x="0" y="0"/>
          <a:ext cx="0" cy="0"/>
          <a:chOff x="0" y="0"/>
          <a:chExt cx="0" cy="0"/>
        </a:xfrm>
      </p:grpSpPr>
      <p:sp>
        <p:nvSpPr>
          <p:cNvPr id="2" name="Título 1"/>
          <p:cNvSpPr>
            <a:spLocks noGrp="1"/>
          </p:cNvSpPr>
          <p:nvPr>
            <p:ph type="ctrTitle" hasCustomPrompt="1"/>
          </p:nvPr>
        </p:nvSpPr>
        <p:spPr>
          <a:xfrm>
            <a:off x="574823" y="1044208"/>
            <a:ext cx="6002214" cy="1927592"/>
          </a:xfrm>
        </p:spPr>
        <p:txBody>
          <a:bodyPr anchor="b">
            <a:noAutofit/>
          </a:bodyPr>
          <a:lstStyle>
            <a:lvl1pPr algn="l">
              <a:defRPr sz="5400">
                <a:solidFill>
                  <a:srgbClr val="BCD52D"/>
                </a:solidFill>
              </a:defRPr>
            </a:lvl1pPr>
          </a:lstStyle>
          <a:p>
            <a:r>
              <a:rPr lang="es-CO" dirty="0" smtClean="0"/>
              <a:t>Título de la presentación</a:t>
            </a:r>
            <a:endParaRPr lang="es-CO" dirty="0"/>
          </a:p>
        </p:txBody>
      </p:sp>
      <p:sp>
        <p:nvSpPr>
          <p:cNvPr id="3" name="Subtítulo 2"/>
          <p:cNvSpPr>
            <a:spLocks noGrp="1"/>
          </p:cNvSpPr>
          <p:nvPr>
            <p:ph type="subTitle" idx="1"/>
          </p:nvPr>
        </p:nvSpPr>
        <p:spPr>
          <a:xfrm>
            <a:off x="612923" y="3390901"/>
            <a:ext cx="6002214" cy="2032000"/>
          </a:xfrm>
        </p:spPr>
        <p:txBody>
          <a:bodyPr>
            <a:normAutofit/>
          </a:bodyPr>
          <a:lstStyle>
            <a:lvl1pPr marL="0" indent="0" algn="l">
              <a:buFont typeface="Wingdings" panose="05000000000000000000" pitchFamily="2" charset="2"/>
              <a:buNone/>
              <a:defRPr sz="2800">
                <a:solidFill>
                  <a:schemeClr val="accent5"/>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smtClean="0"/>
              <a:t>Haga clic para modificar el estilo de subtítulo del patrón</a:t>
            </a:r>
            <a:endParaRPr lang="es-CO" dirty="0"/>
          </a:p>
        </p:txBody>
      </p:sp>
      <p:sp>
        <p:nvSpPr>
          <p:cNvPr id="7" name="Rectángulo 6"/>
          <p:cNvSpPr/>
          <p:nvPr userDrawn="1"/>
        </p:nvSpPr>
        <p:spPr>
          <a:xfrm>
            <a:off x="330200" y="304800"/>
            <a:ext cx="1257300" cy="3683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pic>
        <p:nvPicPr>
          <p:cNvPr id="8" name="Imagen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864600" y="5297137"/>
            <a:ext cx="2666251" cy="989364"/>
          </a:xfrm>
          <a:prstGeom prst="rect">
            <a:avLst/>
          </a:prstGeom>
        </p:spPr>
      </p:pic>
      <p:sp>
        <p:nvSpPr>
          <p:cNvPr id="9" name="Rectángulo 8"/>
          <p:cNvSpPr/>
          <p:nvPr userDrawn="1"/>
        </p:nvSpPr>
        <p:spPr>
          <a:xfrm>
            <a:off x="673100" y="901700"/>
            <a:ext cx="787400" cy="152400"/>
          </a:xfrm>
          <a:prstGeom prst="rect">
            <a:avLst/>
          </a:prstGeom>
          <a:solidFill>
            <a:srgbClr val="BCD52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Tree>
    <p:extLst>
      <p:ext uri="{BB962C8B-B14F-4D97-AF65-F5344CB8AC3E}">
        <p14:creationId xmlns:p14="http://schemas.microsoft.com/office/powerpoint/2010/main" val="308119408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cSld name="En blanco">
    <p:spTree>
      <p:nvGrpSpPr>
        <p:cNvPr id="1" name=""/>
        <p:cNvGrpSpPr/>
        <p:nvPr/>
      </p:nvGrpSpPr>
      <p:grpSpPr>
        <a:xfrm>
          <a:off x="0" y="0"/>
          <a:ext cx="0" cy="0"/>
          <a:chOff x="0" y="0"/>
          <a:chExt cx="0" cy="0"/>
        </a:xfrm>
      </p:grpSpPr>
      <p:sp>
        <p:nvSpPr>
          <p:cNvPr id="5" name="3 Marcador de número de diapositiva"/>
          <p:cNvSpPr>
            <a:spLocks noGrp="1"/>
          </p:cNvSpPr>
          <p:nvPr>
            <p:ph type="sldNum" sz="quarter" idx="12"/>
          </p:nvPr>
        </p:nvSpPr>
        <p:spPr>
          <a:xfrm>
            <a:off x="0" y="6483154"/>
            <a:ext cx="576064" cy="274637"/>
          </a:xfrm>
          <a:prstGeom prst="rect">
            <a:avLst/>
          </a:prstGeom>
        </p:spPr>
        <p:txBody>
          <a:bodyPr/>
          <a:lstStyle>
            <a:lvl1pPr algn="l">
              <a:defRPr sz="1000">
                <a:latin typeface="+mj-lt"/>
              </a:defRPr>
            </a:lvl1pPr>
          </a:lstStyle>
          <a:p>
            <a:pPr fontAlgn="base">
              <a:spcBef>
                <a:spcPct val="0"/>
              </a:spcBef>
              <a:spcAft>
                <a:spcPct val="0"/>
              </a:spcAft>
            </a:pPr>
            <a:fld id="{10A26C49-F53D-4C00-B7DE-803A568B7C3F}" type="slidenum">
              <a:rPr lang="es-ES" smtClean="0">
                <a:solidFill>
                  <a:prstClr val="black"/>
                </a:solidFill>
              </a:rPr>
              <a:pPr fontAlgn="base">
                <a:spcBef>
                  <a:spcPct val="0"/>
                </a:spcBef>
                <a:spcAft>
                  <a:spcPct val="0"/>
                </a:spcAft>
              </a:pPr>
              <a:t>‹Nº›</a:t>
            </a:fld>
            <a:endParaRPr lang="es-ES">
              <a:solidFill>
                <a:prstClr val="black"/>
              </a:solidFill>
            </a:endParaRPr>
          </a:p>
        </p:txBody>
      </p:sp>
    </p:spTree>
    <p:extLst>
      <p:ext uri="{BB962C8B-B14F-4D97-AF65-F5344CB8AC3E}">
        <p14:creationId xmlns:p14="http://schemas.microsoft.com/office/powerpoint/2010/main" val="2819389730"/>
      </p:ext>
    </p:extLst>
  </p:cSld>
  <p:clrMapOvr>
    <a:masterClrMapping/>
  </p:clrMapOvr>
  <p:hf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1_Diapositiva de título">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ítulo 1"/>
          <p:cNvSpPr>
            <a:spLocks noGrp="1"/>
          </p:cNvSpPr>
          <p:nvPr>
            <p:ph type="ctrTitle" hasCustomPrompt="1"/>
          </p:nvPr>
        </p:nvSpPr>
        <p:spPr>
          <a:xfrm>
            <a:off x="905023" y="841009"/>
            <a:ext cx="5608320" cy="2387600"/>
          </a:xfrm>
        </p:spPr>
        <p:txBody>
          <a:bodyPr anchor="b">
            <a:noAutofit/>
          </a:bodyPr>
          <a:lstStyle>
            <a:lvl1pPr algn="l">
              <a:defRPr sz="6600">
                <a:solidFill>
                  <a:srgbClr val="BCD52D"/>
                </a:solidFill>
              </a:defRPr>
            </a:lvl1pPr>
          </a:lstStyle>
          <a:p>
            <a:r>
              <a:rPr lang="es-CO" dirty="0" smtClean="0"/>
              <a:t>Contenido</a:t>
            </a:r>
            <a:endParaRPr lang="es-CO" dirty="0"/>
          </a:p>
        </p:txBody>
      </p:sp>
      <p:sp>
        <p:nvSpPr>
          <p:cNvPr id="3" name="Subtítulo 2"/>
          <p:cNvSpPr>
            <a:spLocks noGrp="1"/>
          </p:cNvSpPr>
          <p:nvPr>
            <p:ph type="subTitle" idx="1"/>
          </p:nvPr>
        </p:nvSpPr>
        <p:spPr>
          <a:xfrm>
            <a:off x="6907237" y="841008"/>
            <a:ext cx="3999914" cy="5447249"/>
          </a:xfrm>
        </p:spPr>
        <p:txBody>
          <a:bodyPr/>
          <a:lstStyle>
            <a:lvl1pPr marL="342900" indent="-342900" algn="l">
              <a:buFont typeface="Wingdings" panose="05000000000000000000" pitchFamily="2" charset="2"/>
              <a:buChar char="§"/>
              <a:defRPr sz="2400">
                <a:solidFill>
                  <a:schemeClr val="accent5"/>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smtClean="0"/>
              <a:t>Haga clic para modificar el estilo de subtítulo del patrón</a:t>
            </a:r>
            <a:endParaRPr lang="es-CO" dirty="0"/>
          </a:p>
        </p:txBody>
      </p:sp>
      <p:sp>
        <p:nvSpPr>
          <p:cNvPr id="4" name="Rectángulo 3"/>
          <p:cNvSpPr/>
          <p:nvPr userDrawn="1"/>
        </p:nvSpPr>
        <p:spPr>
          <a:xfrm>
            <a:off x="308123" y="317500"/>
            <a:ext cx="1193800" cy="2921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5" name="Rectángulo 4"/>
          <p:cNvSpPr/>
          <p:nvPr userDrawn="1"/>
        </p:nvSpPr>
        <p:spPr>
          <a:xfrm>
            <a:off x="905023" y="1384300"/>
            <a:ext cx="787400" cy="152400"/>
          </a:xfrm>
          <a:prstGeom prst="rect">
            <a:avLst/>
          </a:prstGeom>
          <a:solidFill>
            <a:srgbClr val="BCD52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Tree>
    <p:extLst>
      <p:ext uri="{BB962C8B-B14F-4D97-AF65-F5344CB8AC3E}">
        <p14:creationId xmlns:p14="http://schemas.microsoft.com/office/powerpoint/2010/main" val="772571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ítulo y objeto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CO"/>
          </a:p>
        </p:txBody>
      </p:sp>
      <p:sp>
        <p:nvSpPr>
          <p:cNvPr id="3" name="Marcador de contenido 2"/>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Tree>
    <p:extLst>
      <p:ext uri="{BB962C8B-B14F-4D97-AF65-F5344CB8AC3E}">
        <p14:creationId xmlns:p14="http://schemas.microsoft.com/office/powerpoint/2010/main" val="22562997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Encabezado de secció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ítulo 1"/>
          <p:cNvSpPr>
            <a:spLocks noGrp="1"/>
          </p:cNvSpPr>
          <p:nvPr>
            <p:ph type="title"/>
          </p:nvPr>
        </p:nvSpPr>
        <p:spPr>
          <a:xfrm>
            <a:off x="569253" y="646043"/>
            <a:ext cx="5864372" cy="3405851"/>
          </a:xfrm>
        </p:spPr>
        <p:txBody>
          <a:bodyPr anchor="b"/>
          <a:lstStyle>
            <a:lvl1pPr>
              <a:defRPr sz="6000">
                <a:solidFill>
                  <a:schemeClr val="accent5"/>
                </a:solidFill>
              </a:defRPr>
            </a:lvl1pPr>
          </a:lstStyle>
          <a:p>
            <a:r>
              <a:rPr lang="es-ES" dirty="0" smtClean="0"/>
              <a:t>Haga clic para modificar el estilo de título del patrón</a:t>
            </a:r>
            <a:endParaRPr lang="es-CO" dirty="0"/>
          </a:p>
        </p:txBody>
      </p:sp>
    </p:spTree>
    <p:extLst>
      <p:ext uri="{BB962C8B-B14F-4D97-AF65-F5344CB8AC3E}">
        <p14:creationId xmlns:p14="http://schemas.microsoft.com/office/powerpoint/2010/main" val="163373625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Título y objeto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ítulo 1"/>
          <p:cNvSpPr>
            <a:spLocks noGrp="1"/>
          </p:cNvSpPr>
          <p:nvPr>
            <p:ph type="title"/>
          </p:nvPr>
        </p:nvSpPr>
        <p:spPr>
          <a:xfrm>
            <a:off x="520700" y="479425"/>
            <a:ext cx="10210800" cy="1325563"/>
          </a:xfrm>
        </p:spPr>
        <p:txBody>
          <a:bodyPr/>
          <a:lstStyle/>
          <a:p>
            <a:r>
              <a:rPr lang="es-ES" smtClean="0"/>
              <a:t>Haga clic para modificar el estilo de título del patrón</a:t>
            </a:r>
            <a:endParaRPr lang="es-CO"/>
          </a:p>
        </p:txBody>
      </p:sp>
      <p:sp>
        <p:nvSpPr>
          <p:cNvPr id="5" name="Marcador de contenido 2"/>
          <p:cNvSpPr>
            <a:spLocks noGrp="1"/>
          </p:cNvSpPr>
          <p:nvPr>
            <p:ph sz="half" idx="1"/>
          </p:nvPr>
        </p:nvSpPr>
        <p:spPr>
          <a:xfrm>
            <a:off x="838200" y="1825625"/>
            <a:ext cx="5181600" cy="435133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6" name="Marcador de contenido 3"/>
          <p:cNvSpPr>
            <a:spLocks noGrp="1"/>
          </p:cNvSpPr>
          <p:nvPr>
            <p:ph sz="half" idx="2"/>
          </p:nvPr>
        </p:nvSpPr>
        <p:spPr>
          <a:xfrm>
            <a:off x="6172200" y="1825625"/>
            <a:ext cx="5181600" cy="435133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Tree>
    <p:extLst>
      <p:ext uri="{BB962C8B-B14F-4D97-AF65-F5344CB8AC3E}">
        <p14:creationId xmlns:p14="http://schemas.microsoft.com/office/powerpoint/2010/main" val="2493197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_Título y objeto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ítulo 1"/>
          <p:cNvSpPr>
            <a:spLocks noGrp="1"/>
          </p:cNvSpPr>
          <p:nvPr>
            <p:ph type="title"/>
          </p:nvPr>
        </p:nvSpPr>
        <p:spPr>
          <a:xfrm>
            <a:off x="520700" y="479425"/>
            <a:ext cx="10210800" cy="1325563"/>
          </a:xfrm>
        </p:spPr>
        <p:txBody>
          <a:bodyPr/>
          <a:lstStyle/>
          <a:p>
            <a:r>
              <a:rPr lang="es-ES" smtClean="0"/>
              <a:t>Haga clic para modificar el estilo de título del patrón</a:t>
            </a:r>
            <a:endParaRPr lang="es-CO"/>
          </a:p>
        </p:txBody>
      </p:sp>
    </p:spTree>
    <p:extLst>
      <p:ext uri="{BB962C8B-B14F-4D97-AF65-F5344CB8AC3E}">
        <p14:creationId xmlns:p14="http://schemas.microsoft.com/office/powerpoint/2010/main" val="183979719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3_Título y objeto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ítulo 1"/>
          <p:cNvSpPr>
            <a:spLocks noGrp="1"/>
          </p:cNvSpPr>
          <p:nvPr>
            <p:ph type="title"/>
          </p:nvPr>
        </p:nvSpPr>
        <p:spPr>
          <a:xfrm>
            <a:off x="839788" y="457200"/>
            <a:ext cx="3932237" cy="1600200"/>
          </a:xfrm>
        </p:spPr>
        <p:txBody>
          <a:bodyPr anchor="b"/>
          <a:lstStyle>
            <a:lvl1pPr>
              <a:defRPr sz="3200"/>
            </a:lvl1pPr>
          </a:lstStyle>
          <a:p>
            <a:r>
              <a:rPr lang="es-ES" smtClean="0"/>
              <a:t>Haga clic para modificar el estilo de título del patrón</a:t>
            </a:r>
            <a:endParaRPr lang="es-CO"/>
          </a:p>
        </p:txBody>
      </p:sp>
      <p:sp>
        <p:nvSpPr>
          <p:cNvPr id="5" name="Marcador de texto 3"/>
          <p:cNvSpPr>
            <a:spLocks noGrp="1"/>
          </p:cNvSpPr>
          <p:nvPr>
            <p:ph type="body" sz="half" idx="2"/>
          </p:nvPr>
        </p:nvSpPr>
        <p:spPr>
          <a:xfrm>
            <a:off x="839788" y="23622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Haga clic para modificar el estilo de texto del patrón</a:t>
            </a:r>
          </a:p>
        </p:txBody>
      </p:sp>
    </p:spTree>
    <p:extLst>
      <p:ext uri="{BB962C8B-B14F-4D97-AF65-F5344CB8AC3E}">
        <p14:creationId xmlns:p14="http://schemas.microsoft.com/office/powerpoint/2010/main" val="177347586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4_Título y objeto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ítulo 1"/>
          <p:cNvSpPr>
            <a:spLocks noGrp="1"/>
          </p:cNvSpPr>
          <p:nvPr>
            <p:ph type="title"/>
          </p:nvPr>
        </p:nvSpPr>
        <p:spPr>
          <a:xfrm>
            <a:off x="839788" y="457200"/>
            <a:ext cx="3932237" cy="1600200"/>
          </a:xfrm>
        </p:spPr>
        <p:txBody>
          <a:bodyPr anchor="b"/>
          <a:lstStyle>
            <a:lvl1pPr>
              <a:defRPr sz="3200"/>
            </a:lvl1pPr>
          </a:lstStyle>
          <a:p>
            <a:r>
              <a:rPr lang="es-ES" smtClean="0"/>
              <a:t>Haga clic para modificar el estilo de título del patrón</a:t>
            </a:r>
            <a:endParaRPr lang="es-CO"/>
          </a:p>
        </p:txBody>
      </p:sp>
      <p:sp>
        <p:nvSpPr>
          <p:cNvPr id="6" name="Marcador de posición de imagen 2"/>
          <p:cNvSpPr>
            <a:spLocks noGrp="1"/>
          </p:cNvSpPr>
          <p:nvPr>
            <p:ph type="pic" idx="1"/>
          </p:nvPr>
        </p:nvSpPr>
        <p:spPr>
          <a:xfrm>
            <a:off x="5435600" y="0"/>
            <a:ext cx="6756400" cy="69850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smtClean="0"/>
              <a:t>Haga clic en el icono para agregar una imagen</a:t>
            </a:r>
            <a:endParaRPr lang="es-CO"/>
          </a:p>
        </p:txBody>
      </p:sp>
      <p:sp>
        <p:nvSpPr>
          <p:cNvPr id="7" name="Marcador de texto 3"/>
          <p:cNvSpPr>
            <a:spLocks noGrp="1"/>
          </p:cNvSpPr>
          <p:nvPr>
            <p:ph type="body" sz="half" idx="2"/>
          </p:nvPr>
        </p:nvSpPr>
        <p:spPr>
          <a:xfrm>
            <a:off x="839788" y="2273300"/>
            <a:ext cx="3932237" cy="412750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Haga clic para modificar el estilo de texto del patrón</a:t>
            </a:r>
          </a:p>
        </p:txBody>
      </p:sp>
    </p:spTree>
    <p:extLst>
      <p:ext uri="{BB962C8B-B14F-4D97-AF65-F5344CB8AC3E}">
        <p14:creationId xmlns:p14="http://schemas.microsoft.com/office/powerpoint/2010/main" val="351613181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Encabezado de secció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Rectángulo 2"/>
          <p:cNvSpPr/>
          <p:nvPr userDrawn="1"/>
        </p:nvSpPr>
        <p:spPr>
          <a:xfrm>
            <a:off x="508000" y="317500"/>
            <a:ext cx="1104900"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Tree>
    <p:extLst>
      <p:ext uri="{BB962C8B-B14F-4D97-AF65-F5344CB8AC3E}">
        <p14:creationId xmlns:p14="http://schemas.microsoft.com/office/powerpoint/2010/main" val="342802592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jp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2">
            <a:lum/>
          </a:blip>
          <a:srcRect/>
          <a:stretch>
            <a:fillRect/>
          </a:stretch>
        </a:blipFill>
        <a:effectLst/>
      </p:bgPr>
    </p:bg>
    <p:spTree>
      <p:nvGrpSpPr>
        <p:cNvPr id="1" name=""/>
        <p:cNvGrpSpPr/>
        <p:nvPr/>
      </p:nvGrpSpPr>
      <p:grpSpPr>
        <a:xfrm>
          <a:off x="0" y="0"/>
          <a:ext cx="0" cy="0"/>
          <a:chOff x="0" y="0"/>
          <a:chExt cx="0" cy="0"/>
        </a:xfrm>
      </p:grpSpPr>
      <p:sp>
        <p:nvSpPr>
          <p:cNvPr id="2" name="Marcador de título 1"/>
          <p:cNvSpPr>
            <a:spLocks noGrp="1"/>
          </p:cNvSpPr>
          <p:nvPr>
            <p:ph type="title"/>
          </p:nvPr>
        </p:nvSpPr>
        <p:spPr>
          <a:xfrm>
            <a:off x="520700" y="479425"/>
            <a:ext cx="10210800" cy="1325563"/>
          </a:xfrm>
          <a:prstGeom prst="rect">
            <a:avLst/>
          </a:prstGeom>
        </p:spPr>
        <p:txBody>
          <a:bodyPr vert="horz" lIns="91440" tIns="45720" rIns="91440" bIns="45720" rtlCol="0" anchor="ctr">
            <a:normAutofit/>
          </a:bodyPr>
          <a:lstStyle/>
          <a:p>
            <a:r>
              <a:rPr lang="es-ES" dirty="0" smtClean="0"/>
              <a:t>Haga clic para modificar el estilo de título del patrón</a:t>
            </a:r>
            <a:endParaRPr lang="es-CO" dirty="0"/>
          </a:p>
        </p:txBody>
      </p:sp>
      <p:sp>
        <p:nvSpPr>
          <p:cNvPr id="3" name="Marcador de texto 2"/>
          <p:cNvSpPr>
            <a:spLocks noGrp="1"/>
          </p:cNvSpPr>
          <p:nvPr>
            <p:ph type="body" idx="1"/>
          </p:nvPr>
        </p:nvSpPr>
        <p:spPr>
          <a:xfrm>
            <a:off x="520700" y="2095499"/>
            <a:ext cx="10744200" cy="4081463"/>
          </a:xfrm>
          <a:prstGeom prst="rect">
            <a:avLst/>
          </a:prstGeom>
        </p:spPr>
        <p:txBody>
          <a:bodyPr vert="horz" lIns="91440" tIns="45720" rIns="91440" bIns="45720" rtlCol="0">
            <a:normAutofit/>
          </a:bodyPr>
          <a:lstStyle/>
          <a:p>
            <a:pPr lvl="0"/>
            <a:r>
              <a:rPr lang="es-ES" dirty="0" smtClean="0"/>
              <a:t>Haga clic para modificar el estilo de texto del patrón</a:t>
            </a:r>
          </a:p>
          <a:p>
            <a:pPr lvl="1"/>
            <a:r>
              <a:rPr lang="es-ES" dirty="0" smtClean="0"/>
              <a:t>Segundo nivel</a:t>
            </a:r>
          </a:p>
          <a:p>
            <a:pPr lvl="2"/>
            <a:r>
              <a:rPr lang="es-ES" dirty="0" smtClean="0"/>
              <a:t>Tercer nivel</a:t>
            </a:r>
          </a:p>
          <a:p>
            <a:pPr lvl="3"/>
            <a:r>
              <a:rPr lang="es-ES" dirty="0" smtClean="0"/>
              <a:t>Cuarto nivel</a:t>
            </a:r>
          </a:p>
          <a:p>
            <a:pPr lvl="4"/>
            <a:r>
              <a:rPr lang="es-ES" dirty="0" smtClean="0"/>
              <a:t>Quinto nivel</a:t>
            </a:r>
            <a:endParaRPr lang="es-CO" dirty="0"/>
          </a:p>
        </p:txBody>
      </p:sp>
      <p:sp>
        <p:nvSpPr>
          <p:cNvPr id="7" name="Rectángulo 6"/>
          <p:cNvSpPr/>
          <p:nvPr userDrawn="1"/>
        </p:nvSpPr>
        <p:spPr>
          <a:xfrm>
            <a:off x="622300" y="406400"/>
            <a:ext cx="647700" cy="101600"/>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Tree>
    <p:extLst>
      <p:ext uri="{BB962C8B-B14F-4D97-AF65-F5344CB8AC3E}">
        <p14:creationId xmlns:p14="http://schemas.microsoft.com/office/powerpoint/2010/main" val="1264747651"/>
      </p:ext>
    </p:extLst>
  </p:cSld>
  <p:clrMap bg1="lt1" tx1="dk1" bg2="lt2" tx2="dk2" accent1="accent1" accent2="accent2" accent3="accent3" accent4="accent4" accent5="accent5" accent6="accent6" hlink="hlink" folHlink="folHlink"/>
  <p:sldLayoutIdLst>
    <p:sldLayoutId id="2147483649" r:id="rId1"/>
    <p:sldLayoutId id="2147483659" r:id="rId2"/>
    <p:sldLayoutId id="2147483650" r:id="rId3"/>
    <p:sldLayoutId id="2147483651" r:id="rId4"/>
    <p:sldLayoutId id="2147483661" r:id="rId5"/>
    <p:sldLayoutId id="2147483662" r:id="rId6"/>
    <p:sldLayoutId id="2147483663" r:id="rId7"/>
    <p:sldLayoutId id="2147483664" r:id="rId8"/>
    <p:sldLayoutId id="2147483660" r:id="rId9"/>
    <p:sldLayoutId id="2147483665" r:id="rId10"/>
  </p:sldLayoutIdLst>
  <p:txStyles>
    <p:titleStyle>
      <a:lvl1pPr algn="l" defTabSz="914400" rtl="0" eaLnBrk="1" latinLnBrk="0" hangingPunct="1">
        <a:lnSpc>
          <a:spcPct val="90000"/>
        </a:lnSpc>
        <a:spcBef>
          <a:spcPct val="0"/>
        </a:spcBef>
        <a:buNone/>
        <a:defRPr sz="4000" b="1" kern="1200">
          <a:solidFill>
            <a:schemeClr val="tx1">
              <a:lumMod val="65000"/>
              <a:lumOff val="35000"/>
            </a:schemeClr>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lumMod val="50000"/>
              <a:lumOff val="50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lumMod val="50000"/>
              <a:lumOff val="50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50000"/>
              <a:lumOff val="50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50000"/>
              <a:lumOff val="5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8" Type="http://schemas.openxmlformats.org/officeDocument/2006/relationships/image" Target="../media/image13.jpeg"/><Relationship Id="rId3" Type="http://schemas.openxmlformats.org/officeDocument/2006/relationships/hyperlink" Target="http://www.ecopetrol.com.co/wps/portal/es/ecopetrol-web/salud/plan_de_salud/sedes-administrativas-de-las-dependencias-de-salud-y-su-cobertura" TargetMode="External"/><Relationship Id="rId7" Type="http://schemas.openxmlformats.org/officeDocument/2006/relationships/image" Target="../media/image12.png"/><Relationship Id="rId2" Type="http://schemas.openxmlformats.org/officeDocument/2006/relationships/hyperlink" Target="http://iris/contenido/contenido.aspx?catID=782&amp;conID=71851" TargetMode="External"/><Relationship Id="rId1" Type="http://schemas.openxmlformats.org/officeDocument/2006/relationships/slideLayout" Target="../slideLayouts/slideLayout10.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hyperlink" Target="https://www.ecopetrol.com.co/wps/portal/es" TargetMode="External"/><Relationship Id="rId9" Type="http://schemas.openxmlformats.org/officeDocument/2006/relationships/image" Target="../media/image14.png"/></Relationships>
</file>

<file path=ppt/slides/_rels/slide5.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chart" Target="../charts/chart2.xml"/><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574822" y="1044208"/>
            <a:ext cx="10758585" cy="2880092"/>
          </a:xfrm>
        </p:spPr>
        <p:txBody>
          <a:bodyPr/>
          <a:lstStyle/>
          <a:p>
            <a:r>
              <a:rPr lang="es-CO" sz="4800" dirty="0" smtClean="0"/>
              <a:t>Resultados gestión Gerencia de Salud Integral de Ecopetrol primer trimestre del año.</a:t>
            </a:r>
            <a:r>
              <a:rPr lang="es-CO" sz="4800" dirty="0"/>
              <a:t/>
            </a:r>
            <a:br>
              <a:rPr lang="es-CO" sz="4800" dirty="0"/>
            </a:br>
            <a:endParaRPr lang="es-CO" sz="4800" dirty="0"/>
          </a:p>
        </p:txBody>
      </p:sp>
      <p:sp>
        <p:nvSpPr>
          <p:cNvPr id="3" name="Subtítulo 2"/>
          <p:cNvSpPr>
            <a:spLocks noGrp="1"/>
          </p:cNvSpPr>
          <p:nvPr>
            <p:ph type="subTitle" idx="1"/>
          </p:nvPr>
        </p:nvSpPr>
        <p:spPr>
          <a:xfrm>
            <a:off x="574823" y="4459847"/>
            <a:ext cx="6002214" cy="2032000"/>
          </a:xfrm>
        </p:spPr>
        <p:txBody>
          <a:bodyPr>
            <a:normAutofit/>
          </a:bodyPr>
          <a:lstStyle/>
          <a:p>
            <a:r>
              <a:rPr lang="es-ES" dirty="0" smtClean="0">
                <a:latin typeface="Arial Narrow"/>
                <a:cs typeface="Arial Narrow"/>
              </a:rPr>
              <a:t>Vicepresidencia </a:t>
            </a:r>
            <a:r>
              <a:rPr lang="es-ES" dirty="0">
                <a:latin typeface="Arial Narrow"/>
                <a:cs typeface="Arial Narrow"/>
              </a:rPr>
              <a:t>de Talento Humano</a:t>
            </a:r>
          </a:p>
          <a:p>
            <a:r>
              <a:rPr lang="es-ES" dirty="0">
                <a:latin typeface="Arial Narrow"/>
                <a:cs typeface="Arial Narrow"/>
              </a:rPr>
              <a:t>Gerencia de Salud Integral</a:t>
            </a:r>
          </a:p>
          <a:p>
            <a:endParaRPr lang="es-ES" dirty="0">
              <a:latin typeface="Arial Narrow"/>
              <a:cs typeface="Arial Narrow"/>
            </a:endParaRPr>
          </a:p>
          <a:p>
            <a:r>
              <a:rPr lang="es-ES" dirty="0" smtClean="0">
                <a:latin typeface="Arial Narrow"/>
                <a:cs typeface="Arial Narrow"/>
              </a:rPr>
              <a:t>2019</a:t>
            </a:r>
            <a:endParaRPr lang="es-ES" dirty="0">
              <a:latin typeface="Arial Narrow"/>
              <a:cs typeface="Arial Narrow"/>
            </a:endParaRPr>
          </a:p>
          <a:p>
            <a:endParaRPr lang="es-CO" dirty="0"/>
          </a:p>
        </p:txBody>
      </p:sp>
    </p:spTree>
    <p:extLst>
      <p:ext uri="{BB962C8B-B14F-4D97-AF65-F5344CB8AC3E}">
        <p14:creationId xmlns:p14="http://schemas.microsoft.com/office/powerpoint/2010/main" val="244799758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520700" y="479425"/>
            <a:ext cx="10210800" cy="942975"/>
          </a:xfrm>
        </p:spPr>
        <p:txBody>
          <a:bodyPr/>
          <a:lstStyle/>
          <a:p>
            <a:r>
              <a:rPr lang="es-ES" dirty="0" smtClean="0"/>
              <a:t>Contratación red prestadora</a:t>
            </a:r>
            <a:endParaRPr lang="es-CO" dirty="0"/>
          </a:p>
        </p:txBody>
      </p:sp>
      <p:pic>
        <p:nvPicPr>
          <p:cNvPr id="3074" name="Imagen 2" descr="image00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96925" y="1292651"/>
            <a:ext cx="9934575" cy="501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6271096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520700" y="479425"/>
            <a:ext cx="10210800" cy="1095375"/>
          </a:xfrm>
        </p:spPr>
        <p:txBody>
          <a:bodyPr/>
          <a:lstStyle/>
          <a:p>
            <a:r>
              <a:rPr lang="es-ES" dirty="0" smtClean="0"/>
              <a:t>Beneficiarios Servicio de salud</a:t>
            </a:r>
            <a:endParaRPr lang="es-CO" dirty="0"/>
          </a:p>
        </p:txBody>
      </p:sp>
      <p:graphicFrame>
        <p:nvGraphicFramePr>
          <p:cNvPr id="4" name="3 Gráfico">
            <a:extLst>
              <a:ext uri="{FF2B5EF4-FFF2-40B4-BE49-F238E27FC236}">
                <a16:creationId xmlns:xdr="http://schemas.openxmlformats.org/drawingml/2006/spreadsheetDrawing" xmlns="" xmlns:a16="http://schemas.microsoft.com/office/drawing/2014/main" xmlns:lc="http://schemas.openxmlformats.org/drawingml/2006/lockedCanvas" id="{00000000-0008-0000-0100-000004000000}"/>
              </a:ext>
            </a:extLst>
          </p:cNvPr>
          <p:cNvGraphicFramePr>
            <a:graphicFrameLocks/>
          </p:cNvGraphicFramePr>
          <p:nvPr>
            <p:extLst>
              <p:ext uri="{D42A27DB-BD31-4B8C-83A1-F6EECF244321}">
                <p14:modId xmlns:p14="http://schemas.microsoft.com/office/powerpoint/2010/main" val="1955061076"/>
              </p:ext>
            </p:extLst>
          </p:nvPr>
        </p:nvGraphicFramePr>
        <p:xfrm>
          <a:off x="1092200" y="1574800"/>
          <a:ext cx="9436101" cy="4215278"/>
        </p:xfrm>
        <a:graphic>
          <a:graphicData uri="http://schemas.openxmlformats.org/drawingml/2006/chart">
            <c:chart xmlns:c="http://schemas.openxmlformats.org/drawingml/2006/chart" xmlns:r="http://schemas.openxmlformats.org/officeDocument/2006/relationships" r:id="rId2"/>
          </a:graphicData>
        </a:graphic>
      </p:graphicFrame>
      <p:sp>
        <p:nvSpPr>
          <p:cNvPr id="6" name="CuadroTexto 5"/>
          <p:cNvSpPr txBox="1"/>
          <p:nvPr/>
        </p:nvSpPr>
        <p:spPr>
          <a:xfrm>
            <a:off x="1092200" y="5958751"/>
            <a:ext cx="9436102" cy="523220"/>
          </a:xfrm>
          <a:prstGeom prst="rect">
            <a:avLst/>
          </a:prstGeom>
          <a:noFill/>
        </p:spPr>
        <p:txBody>
          <a:bodyPr wrap="square" rtlCol="0">
            <a:spAutoFit/>
          </a:bodyPr>
          <a:lstStyle/>
          <a:p>
            <a:r>
              <a:rPr lang="es-ES" sz="1400" dirty="0" smtClean="0"/>
              <a:t>Con corte al 26/03/2019 la población de beneficiarios llegó a los 66,792 personas. Con un incremento de 582 beneficiarios respecto al corte del 26/03/2018 y de 753 beneficiarios, respecto al 31/12/2018.</a:t>
            </a:r>
            <a:endParaRPr lang="es-CO" sz="1400" dirty="0"/>
          </a:p>
        </p:txBody>
      </p:sp>
    </p:spTree>
    <p:extLst>
      <p:ext uri="{BB962C8B-B14F-4D97-AF65-F5344CB8AC3E}">
        <p14:creationId xmlns:p14="http://schemas.microsoft.com/office/powerpoint/2010/main" val="388318911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6"/>
          <p:cNvSpPr txBox="1">
            <a:spLocks/>
          </p:cNvSpPr>
          <p:nvPr/>
        </p:nvSpPr>
        <p:spPr bwMode="auto">
          <a:xfrm>
            <a:off x="1944148" y="339725"/>
            <a:ext cx="8229600" cy="419100"/>
          </a:xfrm>
          <a:prstGeom prst="rect">
            <a:avLst/>
          </a:prstGeom>
          <a:noFill/>
          <a:ln>
            <a:miter lim="800000"/>
            <a:headEnd/>
            <a:tailEnd/>
          </a:ln>
        </p:spPr>
        <p:txBody>
          <a:bodyPr vert="horz" wrap="square" lIns="91440" tIns="45720" rIns="91440" bIns="45720" numCol="1" anchor="t" anchorCtr="0" compatLnSpc="1">
            <a:prstTxWarp prst="textNoShape">
              <a:avLst/>
            </a:prstTxWarp>
          </a:bodyPr>
          <a:lstStyle/>
          <a:p>
            <a:pPr algn="ctr">
              <a:spcBef>
                <a:spcPct val="0"/>
              </a:spcBef>
              <a:defRPr/>
            </a:pPr>
            <a:r>
              <a:rPr lang="es-AR" b="1" dirty="0">
                <a:solidFill>
                  <a:schemeClr val="accent2">
                    <a:lumMod val="75000"/>
                  </a:schemeClr>
                </a:solidFill>
                <a:latin typeface="Helvetica" panose="020B0604020202020204" pitchFamily="34" charset="0"/>
                <a:ea typeface="+mj-ea"/>
                <a:cs typeface="Helvetica" panose="020B0604020202020204" pitchFamily="34" charset="0"/>
              </a:rPr>
              <a:t>GERENCIA DE SALUD </a:t>
            </a:r>
            <a:r>
              <a:rPr lang="es-AR" b="1" dirty="0" smtClean="0">
                <a:solidFill>
                  <a:schemeClr val="accent2">
                    <a:lumMod val="75000"/>
                  </a:schemeClr>
                </a:solidFill>
                <a:latin typeface="Helvetica" panose="020B0604020202020204" pitchFamily="34" charset="0"/>
                <a:ea typeface="+mj-ea"/>
                <a:cs typeface="Helvetica" panose="020B0604020202020204" pitchFamily="34" charset="0"/>
              </a:rPr>
              <a:t>INTEGRAL DE ECOPETROL</a:t>
            </a:r>
            <a:endParaRPr lang="es-AR" b="1" dirty="0">
              <a:solidFill>
                <a:schemeClr val="accent2">
                  <a:lumMod val="75000"/>
                </a:schemeClr>
              </a:solidFill>
              <a:latin typeface="Helvetica" panose="020B0604020202020204" pitchFamily="34" charset="0"/>
              <a:ea typeface="+mj-ea"/>
              <a:cs typeface="Helvetica" panose="020B0604020202020204" pitchFamily="34" charset="0"/>
            </a:endParaRPr>
          </a:p>
          <a:p>
            <a:pPr algn="ctr">
              <a:spcBef>
                <a:spcPct val="0"/>
              </a:spcBef>
              <a:defRPr/>
            </a:pPr>
            <a:r>
              <a:rPr lang="es-AR" b="1" dirty="0">
                <a:solidFill>
                  <a:schemeClr val="accent2">
                    <a:lumMod val="75000"/>
                  </a:schemeClr>
                </a:solidFill>
                <a:latin typeface="Helvetica" panose="020B0604020202020204" pitchFamily="34" charset="0"/>
                <a:ea typeface="+mj-ea"/>
                <a:cs typeface="Helvetica" panose="020B0604020202020204" pitchFamily="34" charset="0"/>
              </a:rPr>
              <a:t>Nuestros canales de atención están a su disposición</a:t>
            </a:r>
          </a:p>
          <a:p>
            <a:pPr algn="ctr">
              <a:spcBef>
                <a:spcPct val="0"/>
              </a:spcBef>
              <a:defRPr/>
            </a:pPr>
            <a:endParaRPr lang="es-AR" b="1" dirty="0">
              <a:solidFill>
                <a:srgbClr val="003300"/>
              </a:solidFill>
              <a:latin typeface="Helvetica" panose="020B0604020202020204" pitchFamily="34" charset="0"/>
              <a:ea typeface="+mj-ea"/>
              <a:cs typeface="Helvetica" panose="020B0604020202020204" pitchFamily="34" charset="0"/>
            </a:endParaRPr>
          </a:p>
        </p:txBody>
      </p:sp>
      <p:sp>
        <p:nvSpPr>
          <p:cNvPr id="6" name="1 Título"/>
          <p:cNvSpPr txBox="1">
            <a:spLocks/>
          </p:cNvSpPr>
          <p:nvPr/>
        </p:nvSpPr>
        <p:spPr bwMode="auto">
          <a:xfrm>
            <a:off x="2927649" y="1254259"/>
            <a:ext cx="6541075" cy="914400"/>
          </a:xfrm>
          <a:prstGeom prst="rect">
            <a:avLst/>
          </a:prstGeom>
          <a:noFill/>
          <a:ln w="9525">
            <a:noFill/>
            <a:miter lim="800000"/>
            <a:headEnd type="none" w="sm" len="sm"/>
            <a:tailEnd type="none" w="sm" len="sm"/>
          </a:ln>
        </p:spPr>
        <p:txBody>
          <a:bodyPr tIns="0" anchor="ctr"/>
          <a:lstStyle/>
          <a:p>
            <a:r>
              <a:rPr lang="es-CO" sz="1400" b="1" dirty="0">
                <a:solidFill>
                  <a:srgbClr val="003300"/>
                </a:solidFill>
                <a:latin typeface="Helvetica" panose="020B0604020202020204" pitchFamily="34" charset="0"/>
                <a:cs typeface="Helvetica" panose="020B0604020202020204" pitchFamily="34" charset="0"/>
              </a:rPr>
              <a:t>Canal de atención </a:t>
            </a:r>
            <a:r>
              <a:rPr lang="es-CO" sz="1400" b="1" dirty="0">
                <a:solidFill>
                  <a:srgbClr val="003300"/>
                </a:solidFill>
                <a:latin typeface="Helvetica" panose="020B0604020202020204" pitchFamily="34" charset="0"/>
                <a:cs typeface="Helvetica" panose="020B0604020202020204" pitchFamily="34" charset="0"/>
              </a:rPr>
              <a:t>personalizada. </a:t>
            </a:r>
            <a:endParaRPr lang="es-CO" sz="1400" b="1" dirty="0">
              <a:solidFill>
                <a:srgbClr val="003300"/>
              </a:solidFill>
              <a:latin typeface="Helvetica" panose="020B0604020202020204" pitchFamily="34" charset="0"/>
              <a:cs typeface="Helvetica" panose="020B0604020202020204" pitchFamily="34" charset="0"/>
            </a:endParaRPr>
          </a:p>
          <a:p>
            <a:r>
              <a:rPr lang="es-CO" sz="1400" dirty="0">
                <a:solidFill>
                  <a:srgbClr val="004237"/>
                </a:solidFill>
                <a:latin typeface="Helvetica" panose="020B0604020202020204" pitchFamily="34" charset="0"/>
                <a:cs typeface="Helvetica" panose="020B0604020202020204" pitchFamily="34" charset="0"/>
              </a:rPr>
              <a:t>Centros de atención local en </a:t>
            </a:r>
            <a:r>
              <a:rPr lang="es-CO" sz="1400" dirty="0">
                <a:solidFill>
                  <a:srgbClr val="004237"/>
                </a:solidFill>
                <a:latin typeface="Helvetica" panose="020B0604020202020204" pitchFamily="34" charset="0"/>
                <a:cs typeface="Helvetica" panose="020B0604020202020204" pitchFamily="34" charset="0"/>
              </a:rPr>
              <a:t>Coordinaciones Regionales de Salud y </a:t>
            </a:r>
            <a:r>
              <a:rPr lang="es-CO" sz="1400" dirty="0">
                <a:solidFill>
                  <a:srgbClr val="004237"/>
                </a:solidFill>
                <a:latin typeface="Helvetica" panose="020B0604020202020204" pitchFamily="34" charset="0"/>
                <a:cs typeface="Helvetica" panose="020B0604020202020204" pitchFamily="34" charset="0"/>
              </a:rPr>
              <a:t>UNIS</a:t>
            </a:r>
            <a:r>
              <a:rPr lang="es-CO" sz="1400" dirty="0" smtClean="0">
                <a:solidFill>
                  <a:srgbClr val="004237"/>
                </a:solidFill>
                <a:latin typeface="Helvetica" panose="020B0604020202020204" pitchFamily="34" charset="0"/>
                <a:cs typeface="Helvetica" panose="020B0604020202020204" pitchFamily="34" charset="0"/>
              </a:rPr>
              <a:t>.</a:t>
            </a:r>
          </a:p>
          <a:p>
            <a:r>
              <a:rPr lang="es-ES" sz="1400" b="1" dirty="0" smtClean="0">
                <a:solidFill>
                  <a:srgbClr val="004237"/>
                </a:solidFill>
                <a:latin typeface="Helvetica" panose="020B0604020202020204" pitchFamily="34" charset="0"/>
                <a:cs typeface="Helvetica" panose="020B0604020202020204" pitchFamily="34" charset="0"/>
              </a:rPr>
              <a:t>Oficinas de atención al usuario:</a:t>
            </a:r>
            <a:endParaRPr lang="es-CO" sz="1400" b="1" dirty="0">
              <a:solidFill>
                <a:srgbClr val="004237"/>
              </a:solidFill>
              <a:latin typeface="Helvetica" panose="020B0604020202020204" pitchFamily="34" charset="0"/>
              <a:cs typeface="Helvetica" panose="020B0604020202020204" pitchFamily="34" charset="0"/>
            </a:endParaRPr>
          </a:p>
          <a:p>
            <a:r>
              <a:rPr lang="es-ES" sz="1400" dirty="0">
                <a:solidFill>
                  <a:srgbClr val="004237"/>
                </a:solidFill>
                <a:latin typeface="Helvetica" panose="020B0604020202020204" pitchFamily="34" charset="0"/>
                <a:cs typeface="Helvetica" panose="020B0604020202020204" pitchFamily="34" charset="0"/>
                <a:hlinkClick r:id="rId2"/>
              </a:rPr>
              <a:t>Sedes administrativas y su cobertura</a:t>
            </a:r>
            <a:r>
              <a:rPr lang="es-ES" sz="1400" dirty="0">
                <a:solidFill>
                  <a:srgbClr val="004237"/>
                </a:solidFill>
                <a:latin typeface="Helvetica" panose="020B0604020202020204" pitchFamily="34" charset="0"/>
                <a:cs typeface="Helvetica" panose="020B0604020202020204" pitchFamily="34" charset="0"/>
              </a:rPr>
              <a:t>  </a:t>
            </a:r>
            <a:r>
              <a:rPr lang="es-ES" sz="1200" dirty="0">
                <a:solidFill>
                  <a:srgbClr val="004237"/>
                </a:solidFill>
                <a:latin typeface="Helvetica" panose="020B0604020202020204" pitchFamily="34" charset="0"/>
                <a:cs typeface="Helvetica" panose="020B0604020202020204" pitchFamily="34" charset="0"/>
              </a:rPr>
              <a:t>(Intranet)</a:t>
            </a:r>
            <a:endParaRPr lang="es-CO" sz="1400" dirty="0">
              <a:solidFill>
                <a:srgbClr val="004237"/>
              </a:solidFill>
              <a:latin typeface="Helvetica" panose="020B0604020202020204" pitchFamily="34" charset="0"/>
              <a:cs typeface="Helvetica" panose="020B0604020202020204" pitchFamily="34" charset="0"/>
            </a:endParaRPr>
          </a:p>
          <a:p>
            <a:r>
              <a:rPr lang="es-ES" sz="1400" dirty="0">
                <a:solidFill>
                  <a:schemeClr val="accent6">
                    <a:lumMod val="50000"/>
                  </a:schemeClr>
                </a:solidFill>
                <a:latin typeface="Helvetica" panose="020B0604020202020204" pitchFamily="34" charset="0"/>
                <a:cs typeface="Helvetica" panose="020B0604020202020204" pitchFamily="34" charset="0"/>
                <a:hlinkClick r:id="rId3"/>
              </a:rPr>
              <a:t>Sedes administrativas y su cobertura</a:t>
            </a:r>
            <a:r>
              <a:rPr lang="es-ES" sz="1400" dirty="0">
                <a:solidFill>
                  <a:srgbClr val="004237"/>
                </a:solidFill>
                <a:latin typeface="Helvetica" panose="020B0604020202020204" pitchFamily="34" charset="0"/>
                <a:cs typeface="Helvetica" panose="020B0604020202020204" pitchFamily="34" charset="0"/>
              </a:rPr>
              <a:t>  </a:t>
            </a:r>
            <a:r>
              <a:rPr lang="es-ES" sz="1200" dirty="0">
                <a:solidFill>
                  <a:srgbClr val="004237"/>
                </a:solidFill>
                <a:latin typeface="Helvetica" panose="020B0604020202020204" pitchFamily="34" charset="0"/>
                <a:cs typeface="Helvetica" panose="020B0604020202020204" pitchFamily="34" charset="0"/>
              </a:rPr>
              <a:t>(Internet)</a:t>
            </a:r>
            <a:r>
              <a:rPr lang="es-ES" sz="1400" dirty="0">
                <a:solidFill>
                  <a:srgbClr val="004237"/>
                </a:solidFill>
                <a:latin typeface="Helvetica" panose="020B0604020202020204" pitchFamily="34" charset="0"/>
                <a:cs typeface="Helvetica" panose="020B0604020202020204" pitchFamily="34" charset="0"/>
              </a:rPr>
              <a:t> </a:t>
            </a:r>
          </a:p>
        </p:txBody>
      </p:sp>
      <p:sp>
        <p:nvSpPr>
          <p:cNvPr id="9" name="1 Título"/>
          <p:cNvSpPr txBox="1">
            <a:spLocks/>
          </p:cNvSpPr>
          <p:nvPr/>
        </p:nvSpPr>
        <p:spPr bwMode="auto">
          <a:xfrm>
            <a:off x="2927648" y="2447432"/>
            <a:ext cx="6702196" cy="1260969"/>
          </a:xfrm>
          <a:prstGeom prst="rect">
            <a:avLst/>
          </a:prstGeom>
          <a:noFill/>
          <a:ln w="9525">
            <a:noFill/>
            <a:miter lim="800000"/>
            <a:headEnd type="none" w="sm" len="sm"/>
            <a:tailEnd type="none" w="sm" len="sm"/>
          </a:ln>
        </p:spPr>
        <p:txBody>
          <a:bodyPr tIns="0" anchor="ctr"/>
          <a:lstStyle/>
          <a:p>
            <a:endParaRPr lang="es-CO" sz="1400" dirty="0">
              <a:solidFill>
                <a:srgbClr val="004237"/>
              </a:solidFill>
              <a:latin typeface="Helvetica" panose="020B0604020202020204" pitchFamily="34" charset="0"/>
              <a:cs typeface="Helvetica" panose="020B0604020202020204" pitchFamily="34" charset="0"/>
            </a:endParaRPr>
          </a:p>
          <a:p>
            <a:endParaRPr lang="es-CO" sz="1400" dirty="0">
              <a:solidFill>
                <a:srgbClr val="004237"/>
              </a:solidFill>
              <a:latin typeface="Helvetica" panose="020B0604020202020204" pitchFamily="34" charset="0"/>
              <a:cs typeface="Helvetica" panose="020B0604020202020204" pitchFamily="34" charset="0"/>
            </a:endParaRPr>
          </a:p>
          <a:p>
            <a:endParaRPr lang="es-CO" sz="1400" dirty="0">
              <a:solidFill>
                <a:srgbClr val="004237"/>
              </a:solidFill>
              <a:latin typeface="Helvetica" panose="020B0604020202020204" pitchFamily="34" charset="0"/>
              <a:cs typeface="Helvetica" panose="020B0604020202020204" pitchFamily="34" charset="0"/>
            </a:endParaRPr>
          </a:p>
          <a:p>
            <a:endParaRPr lang="es-CO" sz="1400" dirty="0">
              <a:solidFill>
                <a:srgbClr val="004237"/>
              </a:solidFill>
              <a:latin typeface="Helvetica" panose="020B0604020202020204" pitchFamily="34" charset="0"/>
              <a:cs typeface="Helvetica" panose="020B0604020202020204" pitchFamily="34" charset="0"/>
            </a:endParaRPr>
          </a:p>
          <a:p>
            <a:endParaRPr lang="es-AR" sz="1400" b="1" dirty="0">
              <a:solidFill>
                <a:srgbClr val="003300"/>
              </a:solidFill>
              <a:latin typeface="Helvetica" panose="020B0604020202020204" pitchFamily="34" charset="0"/>
              <a:cs typeface="Helvetica" panose="020B0604020202020204" pitchFamily="34" charset="0"/>
            </a:endParaRPr>
          </a:p>
          <a:p>
            <a:endParaRPr lang="es-AR" sz="1400" b="1" dirty="0">
              <a:solidFill>
                <a:srgbClr val="003300"/>
              </a:solidFill>
              <a:latin typeface="Helvetica" panose="020B0604020202020204" pitchFamily="34" charset="0"/>
              <a:cs typeface="Helvetica" panose="020B0604020202020204" pitchFamily="34" charset="0"/>
            </a:endParaRPr>
          </a:p>
          <a:p>
            <a:r>
              <a:rPr lang="es-AR" sz="1400" b="1" dirty="0">
                <a:solidFill>
                  <a:srgbClr val="003300"/>
                </a:solidFill>
                <a:latin typeface="Helvetica" panose="020B0604020202020204" pitchFamily="34" charset="0"/>
                <a:cs typeface="Helvetica" panose="020B0604020202020204" pitchFamily="34" charset="0"/>
              </a:rPr>
              <a:t>Canal de atención </a:t>
            </a:r>
            <a:r>
              <a:rPr lang="es-AR" sz="1400" b="1" dirty="0">
                <a:solidFill>
                  <a:srgbClr val="003300"/>
                </a:solidFill>
                <a:latin typeface="Helvetica" panose="020B0604020202020204" pitchFamily="34" charset="0"/>
                <a:cs typeface="Helvetica" panose="020B0604020202020204" pitchFamily="34" charset="0"/>
              </a:rPr>
              <a:t>telefónica 24 horas</a:t>
            </a:r>
            <a:r>
              <a:rPr lang="es-AR" sz="1400" dirty="0">
                <a:solidFill>
                  <a:srgbClr val="003300"/>
                </a:solidFill>
                <a:latin typeface="Helvetica" panose="020B0604020202020204" pitchFamily="34" charset="0"/>
                <a:cs typeface="Helvetica" panose="020B0604020202020204" pitchFamily="34" charset="0"/>
              </a:rPr>
              <a:t>:</a:t>
            </a:r>
            <a:r>
              <a:rPr lang="es-CO" sz="1400" b="1" dirty="0">
                <a:latin typeface="Helvetica" panose="020B0604020202020204" pitchFamily="34" charset="0"/>
                <a:cs typeface="Helvetica" panose="020B0604020202020204" pitchFamily="34" charset="0"/>
              </a:rPr>
              <a:t/>
            </a:r>
            <a:br>
              <a:rPr lang="es-CO" sz="1400" b="1" dirty="0">
                <a:latin typeface="Helvetica" panose="020B0604020202020204" pitchFamily="34" charset="0"/>
                <a:cs typeface="Helvetica" panose="020B0604020202020204" pitchFamily="34" charset="0"/>
              </a:rPr>
            </a:br>
            <a:r>
              <a:rPr lang="es-CO" sz="1400" dirty="0">
                <a:solidFill>
                  <a:srgbClr val="004237"/>
                </a:solidFill>
                <a:latin typeface="Helvetica" panose="020B0604020202020204" pitchFamily="34" charset="0"/>
                <a:cs typeface="Helvetica" panose="020B0604020202020204" pitchFamily="34" charset="0"/>
              </a:rPr>
              <a:t>Línea gratuita nacional: </a:t>
            </a:r>
            <a:r>
              <a:rPr lang="es-CO" sz="1400" dirty="0">
                <a:solidFill>
                  <a:srgbClr val="004237"/>
                </a:solidFill>
                <a:latin typeface="Helvetica" panose="020B0604020202020204" pitchFamily="34" charset="0"/>
                <a:cs typeface="Helvetica" panose="020B0604020202020204" pitchFamily="34" charset="0"/>
              </a:rPr>
              <a:t> 01 8000 915556 / </a:t>
            </a:r>
            <a:r>
              <a:rPr lang="es-CO" sz="1400" dirty="0">
                <a:solidFill>
                  <a:srgbClr val="004237"/>
                </a:solidFill>
                <a:latin typeface="Helvetica" panose="020B0604020202020204" pitchFamily="34" charset="0"/>
                <a:cs typeface="Helvetica" panose="020B0604020202020204" pitchFamily="34" charset="0"/>
              </a:rPr>
              <a:t>01 8000 </a:t>
            </a:r>
            <a:r>
              <a:rPr lang="es-CO" sz="1400" dirty="0">
                <a:solidFill>
                  <a:srgbClr val="004237"/>
                </a:solidFill>
                <a:latin typeface="Helvetica" panose="020B0604020202020204" pitchFamily="34" charset="0"/>
                <a:cs typeface="Helvetica" panose="020B0604020202020204" pitchFamily="34" charset="0"/>
              </a:rPr>
              <a:t>918418</a:t>
            </a:r>
            <a:endParaRPr lang="es-CO" sz="1400" dirty="0">
              <a:solidFill>
                <a:srgbClr val="004237"/>
              </a:solidFill>
              <a:latin typeface="Helvetica" panose="020B0604020202020204" pitchFamily="34" charset="0"/>
              <a:cs typeface="Helvetica" panose="020B0604020202020204" pitchFamily="34" charset="0"/>
            </a:endParaRPr>
          </a:p>
          <a:p>
            <a:r>
              <a:rPr lang="es-CO" sz="1400" dirty="0">
                <a:solidFill>
                  <a:srgbClr val="004237"/>
                </a:solidFill>
                <a:latin typeface="Helvetica" panose="020B0604020202020204" pitchFamily="34" charset="0"/>
                <a:cs typeface="Helvetica" panose="020B0604020202020204" pitchFamily="34" charset="0"/>
              </a:rPr>
              <a:t>Líneas en </a:t>
            </a:r>
            <a:r>
              <a:rPr lang="es-CO" sz="1400" dirty="0">
                <a:solidFill>
                  <a:srgbClr val="004237"/>
                </a:solidFill>
                <a:latin typeface="Helvetica" panose="020B0604020202020204" pitchFamily="34" charset="0"/>
                <a:cs typeface="Helvetica" panose="020B0604020202020204" pitchFamily="34" charset="0"/>
              </a:rPr>
              <a:t>Bogotá: </a:t>
            </a:r>
            <a:endParaRPr lang="es-CO" sz="1400" dirty="0">
              <a:solidFill>
                <a:srgbClr val="004237"/>
              </a:solidFill>
              <a:latin typeface="Helvetica" panose="020B0604020202020204" pitchFamily="34" charset="0"/>
              <a:cs typeface="Helvetica" panose="020B0604020202020204" pitchFamily="34" charset="0"/>
            </a:endParaRPr>
          </a:p>
          <a:p>
            <a:r>
              <a:rPr lang="es-CO" sz="1400" dirty="0">
                <a:solidFill>
                  <a:srgbClr val="004237"/>
                </a:solidFill>
                <a:latin typeface="Helvetica" panose="020B0604020202020204" pitchFamily="34" charset="0"/>
                <a:cs typeface="Helvetica" panose="020B0604020202020204" pitchFamily="34" charset="0"/>
              </a:rPr>
              <a:t>Directa: 2344333 </a:t>
            </a:r>
          </a:p>
          <a:p>
            <a:r>
              <a:rPr lang="es-CO" sz="1400" dirty="0">
                <a:solidFill>
                  <a:srgbClr val="004237"/>
                </a:solidFill>
                <a:latin typeface="Helvetica" panose="020B0604020202020204" pitchFamily="34" charset="0"/>
                <a:cs typeface="Helvetica" panose="020B0604020202020204" pitchFamily="34" charset="0"/>
              </a:rPr>
              <a:t>General: 2345000:</a:t>
            </a:r>
          </a:p>
          <a:p>
            <a:r>
              <a:rPr lang="es-CO" sz="1400" dirty="0">
                <a:solidFill>
                  <a:srgbClr val="004237"/>
                </a:solidFill>
                <a:latin typeface="Helvetica" panose="020B0604020202020204" pitchFamily="34" charset="0"/>
                <a:cs typeface="Helvetica" panose="020B0604020202020204" pitchFamily="34" charset="0"/>
              </a:rPr>
              <a:t> </a:t>
            </a:r>
            <a:r>
              <a:rPr lang="es-CO" sz="1400" dirty="0">
                <a:solidFill>
                  <a:srgbClr val="004237"/>
                </a:solidFill>
                <a:latin typeface="Helvetica" panose="020B0604020202020204" pitchFamily="34" charset="0"/>
                <a:cs typeface="Helvetica" panose="020B0604020202020204" pitchFamily="34" charset="0"/>
              </a:rPr>
              <a:t>       Opciones </a:t>
            </a:r>
            <a:r>
              <a:rPr lang="es-CO" sz="1400" dirty="0">
                <a:solidFill>
                  <a:srgbClr val="004237"/>
                </a:solidFill>
                <a:latin typeface="Helvetica" panose="020B0604020202020204" pitchFamily="34" charset="0"/>
                <a:cs typeface="Helvetica" panose="020B0604020202020204" pitchFamily="34" charset="0"/>
              </a:rPr>
              <a:t>4, 0, 1 </a:t>
            </a:r>
            <a:r>
              <a:rPr lang="es-CO" sz="1400" dirty="0">
                <a:solidFill>
                  <a:srgbClr val="004237"/>
                </a:solidFill>
                <a:latin typeface="Helvetica" panose="020B0604020202020204" pitchFamily="34" charset="0"/>
                <a:cs typeface="Helvetica" panose="020B0604020202020204" pitchFamily="34" charset="0"/>
              </a:rPr>
              <a:t>Trabajadores.</a:t>
            </a:r>
            <a:endParaRPr lang="es-CO" sz="1400" dirty="0">
              <a:solidFill>
                <a:srgbClr val="004237"/>
              </a:solidFill>
              <a:latin typeface="Helvetica" panose="020B0604020202020204" pitchFamily="34" charset="0"/>
              <a:cs typeface="Helvetica" panose="020B0604020202020204" pitchFamily="34" charset="0"/>
            </a:endParaRPr>
          </a:p>
          <a:p>
            <a:r>
              <a:rPr lang="es-CO" sz="1400" dirty="0">
                <a:solidFill>
                  <a:srgbClr val="004237"/>
                </a:solidFill>
                <a:latin typeface="Helvetica" panose="020B0604020202020204" pitchFamily="34" charset="0"/>
                <a:cs typeface="Helvetica" panose="020B0604020202020204" pitchFamily="34" charset="0"/>
              </a:rPr>
              <a:t>        Opciones </a:t>
            </a:r>
            <a:r>
              <a:rPr lang="es-CO" sz="1400" dirty="0">
                <a:solidFill>
                  <a:srgbClr val="004237"/>
                </a:solidFill>
                <a:latin typeface="Helvetica" panose="020B0604020202020204" pitchFamily="34" charset="0"/>
                <a:cs typeface="Helvetica" panose="020B0604020202020204" pitchFamily="34" charset="0"/>
              </a:rPr>
              <a:t>5, 2 </a:t>
            </a:r>
            <a:r>
              <a:rPr lang="es-CO" sz="1400" dirty="0">
                <a:solidFill>
                  <a:srgbClr val="004237"/>
                </a:solidFill>
                <a:latin typeface="Helvetica" panose="020B0604020202020204" pitchFamily="34" charset="0"/>
                <a:cs typeface="Helvetica" panose="020B0604020202020204" pitchFamily="34" charset="0"/>
              </a:rPr>
              <a:t>Pensionados y familiares.</a:t>
            </a:r>
          </a:p>
          <a:p>
            <a:r>
              <a:rPr lang="es-CO" sz="1400" dirty="0">
                <a:solidFill>
                  <a:srgbClr val="004237"/>
                </a:solidFill>
                <a:latin typeface="Helvetica" panose="020B0604020202020204" pitchFamily="34" charset="0"/>
                <a:cs typeface="Helvetica" panose="020B0604020202020204" pitchFamily="34" charset="0"/>
              </a:rPr>
              <a:t>        Opciones 3, 2 Prestadores servicio de salud.</a:t>
            </a:r>
            <a:endParaRPr lang="es-CO" sz="1400" dirty="0">
              <a:solidFill>
                <a:srgbClr val="004237"/>
              </a:solidFill>
              <a:latin typeface="Helvetica" panose="020B0604020202020204" pitchFamily="34" charset="0"/>
              <a:cs typeface="Helvetica" panose="020B0604020202020204" pitchFamily="34" charset="0"/>
            </a:endParaRPr>
          </a:p>
          <a:p>
            <a:r>
              <a:rPr lang="es-ES" sz="1400" dirty="0" smtClean="0">
                <a:solidFill>
                  <a:srgbClr val="FF0000"/>
                </a:solidFill>
                <a:latin typeface="Helvetica" panose="020B0604020202020204" pitchFamily="34" charset="0"/>
                <a:cs typeface="Helvetica" panose="020B0604020202020204" pitchFamily="34" charset="0"/>
              </a:rPr>
              <a:t>  </a:t>
            </a:r>
            <a:endParaRPr lang="es-CO" sz="1400" dirty="0">
              <a:solidFill>
                <a:srgbClr val="FF0000"/>
              </a:solidFill>
              <a:latin typeface="Helvetica" panose="020B0604020202020204" pitchFamily="34" charset="0"/>
              <a:cs typeface="Helvetica" panose="020B0604020202020204" pitchFamily="34" charset="0"/>
            </a:endParaRPr>
          </a:p>
          <a:p>
            <a:endParaRPr lang="es-CO" sz="1400" b="1" dirty="0">
              <a:latin typeface="Helvetica" panose="020B0604020202020204" pitchFamily="34" charset="0"/>
              <a:cs typeface="Helvetica" panose="020B0604020202020204" pitchFamily="34" charset="0"/>
            </a:endParaRPr>
          </a:p>
          <a:p>
            <a:endParaRPr lang="es-CO" sz="1400" b="1" dirty="0">
              <a:latin typeface="Helvetica" panose="020B0604020202020204" pitchFamily="34" charset="0"/>
              <a:cs typeface="Helvetica" panose="020B0604020202020204" pitchFamily="34" charset="0"/>
            </a:endParaRPr>
          </a:p>
          <a:p>
            <a:r>
              <a:rPr lang="es-CO" sz="1400" b="1" dirty="0">
                <a:latin typeface="Helvetica" panose="020B0604020202020204" pitchFamily="34" charset="0"/>
                <a:cs typeface="Helvetica" panose="020B0604020202020204" pitchFamily="34" charset="0"/>
              </a:rPr>
              <a:t/>
            </a:r>
            <a:br>
              <a:rPr lang="es-CO" sz="1400" b="1" dirty="0">
                <a:latin typeface="Helvetica" panose="020B0604020202020204" pitchFamily="34" charset="0"/>
                <a:cs typeface="Helvetica" panose="020B0604020202020204" pitchFamily="34" charset="0"/>
              </a:rPr>
            </a:br>
            <a:endParaRPr lang="es-CO" sz="1400" dirty="0">
              <a:latin typeface="Helvetica" panose="020B0604020202020204" pitchFamily="34" charset="0"/>
              <a:cs typeface="Helvetica" panose="020B0604020202020204" pitchFamily="34" charset="0"/>
            </a:endParaRPr>
          </a:p>
        </p:txBody>
      </p:sp>
      <p:sp>
        <p:nvSpPr>
          <p:cNvPr id="12" name="1 Título"/>
          <p:cNvSpPr txBox="1">
            <a:spLocks/>
          </p:cNvSpPr>
          <p:nvPr/>
        </p:nvSpPr>
        <p:spPr bwMode="auto">
          <a:xfrm>
            <a:off x="2927648" y="4118428"/>
            <a:ext cx="5544616" cy="987841"/>
          </a:xfrm>
          <a:prstGeom prst="rect">
            <a:avLst/>
          </a:prstGeom>
          <a:noFill/>
          <a:ln w="9525">
            <a:noFill/>
            <a:miter lim="800000"/>
            <a:headEnd type="none" w="sm" len="sm"/>
            <a:tailEnd type="none" w="sm" len="sm"/>
          </a:ln>
        </p:spPr>
        <p:txBody>
          <a:bodyPr tIns="0" anchor="ctr"/>
          <a:lstStyle/>
          <a:p>
            <a:pPr marL="285750" indent="-285750">
              <a:buFont typeface="Wingdings" panose="05000000000000000000" pitchFamily="2" charset="2"/>
              <a:buChar char="Ø"/>
            </a:pPr>
            <a:endParaRPr lang="es-CO" sz="1400" dirty="0">
              <a:solidFill>
                <a:srgbClr val="003300"/>
              </a:solidFill>
              <a:latin typeface="Helvetica" panose="020B0604020202020204" pitchFamily="34" charset="0"/>
              <a:cs typeface="Helvetica" panose="020B0604020202020204" pitchFamily="34" charset="0"/>
            </a:endParaRPr>
          </a:p>
          <a:p>
            <a:r>
              <a:rPr lang="es-CO" sz="1400" b="1" dirty="0">
                <a:solidFill>
                  <a:srgbClr val="003300"/>
                </a:solidFill>
                <a:latin typeface="Helvetica" panose="020B0604020202020204" pitchFamily="34" charset="0"/>
                <a:cs typeface="Helvetica" panose="020B0604020202020204" pitchFamily="34" charset="0"/>
              </a:rPr>
              <a:t>Canal de atención virtual:</a:t>
            </a:r>
          </a:p>
          <a:p>
            <a:r>
              <a:rPr lang="es-CO" sz="1400" b="1" dirty="0"/>
              <a:t>Chat </a:t>
            </a:r>
            <a:r>
              <a:rPr lang="es-CO" sz="1400" b="1" dirty="0"/>
              <a:t>de </a:t>
            </a:r>
            <a:r>
              <a:rPr lang="es-CO" sz="1400" b="1" dirty="0"/>
              <a:t>salud - </a:t>
            </a:r>
            <a:r>
              <a:rPr lang="es-CO" sz="1400" b="1" dirty="0">
                <a:solidFill>
                  <a:srgbClr val="003300"/>
                </a:solidFill>
                <a:hlinkClick r:id="rId4"/>
              </a:rPr>
              <a:t>https</a:t>
            </a:r>
            <a:r>
              <a:rPr lang="es-CO" sz="1400" b="1" dirty="0">
                <a:solidFill>
                  <a:srgbClr val="003300"/>
                </a:solidFill>
                <a:hlinkClick r:id="rId4"/>
              </a:rPr>
              <a:t>://www.ecopetrol.com.co/wps/portal/es</a:t>
            </a:r>
            <a:endParaRPr lang="es-CO" sz="1400" b="1" dirty="0">
              <a:solidFill>
                <a:srgbClr val="003300"/>
              </a:solidFill>
              <a:latin typeface="Helvetica" panose="020B0604020202020204" pitchFamily="34" charset="0"/>
              <a:cs typeface="Helvetica" panose="020B0604020202020204" pitchFamily="34" charset="0"/>
            </a:endParaRPr>
          </a:p>
          <a:p>
            <a:r>
              <a:rPr lang="es-CO" sz="1400" dirty="0">
                <a:solidFill>
                  <a:schemeClr val="accent6">
                    <a:lumMod val="50000"/>
                  </a:schemeClr>
                </a:solidFill>
                <a:latin typeface="Helvetica" panose="020B0604020202020204" pitchFamily="34" charset="0"/>
                <a:cs typeface="Helvetica" panose="020B0604020202020204" pitchFamily="34" charset="0"/>
              </a:rPr>
              <a:t>oficinavirtualdesalud@ecopetrol.com.co</a:t>
            </a:r>
          </a:p>
          <a:p>
            <a:r>
              <a:rPr lang="es-CO" sz="1400" dirty="0">
                <a:solidFill>
                  <a:schemeClr val="accent6">
                    <a:lumMod val="50000"/>
                  </a:schemeClr>
                </a:solidFill>
                <a:latin typeface="Helvetica" panose="020B0604020202020204" pitchFamily="34" charset="0"/>
                <a:cs typeface="Helvetica" panose="020B0604020202020204" pitchFamily="34" charset="0"/>
              </a:rPr>
              <a:t>quejasysoluciones@ecopetrol.com.co</a:t>
            </a:r>
          </a:p>
          <a:p>
            <a:r>
              <a:rPr lang="es-CO" sz="1400" dirty="0">
                <a:solidFill>
                  <a:srgbClr val="003300"/>
                </a:solidFill>
                <a:latin typeface="Helvetica" panose="020B0604020202020204" pitchFamily="34" charset="0"/>
                <a:cs typeface="Helvetica" panose="020B0604020202020204" pitchFamily="34" charset="0"/>
              </a:rPr>
              <a:t> </a:t>
            </a:r>
            <a:endParaRPr lang="es-CO" sz="1400" dirty="0">
              <a:solidFill>
                <a:srgbClr val="003300"/>
              </a:solidFill>
              <a:latin typeface="Helvetica" panose="020B0604020202020204" pitchFamily="34" charset="0"/>
              <a:cs typeface="Helvetica" panose="020B0604020202020204" pitchFamily="34" charset="0"/>
            </a:endParaRPr>
          </a:p>
        </p:txBody>
      </p:sp>
      <p:sp>
        <p:nvSpPr>
          <p:cNvPr id="14" name="1 Título"/>
          <p:cNvSpPr txBox="1">
            <a:spLocks/>
          </p:cNvSpPr>
          <p:nvPr/>
        </p:nvSpPr>
        <p:spPr bwMode="auto">
          <a:xfrm>
            <a:off x="6417419" y="6038267"/>
            <a:ext cx="2814588" cy="688460"/>
          </a:xfrm>
          <a:prstGeom prst="rect">
            <a:avLst/>
          </a:prstGeom>
          <a:noFill/>
          <a:ln w="9525">
            <a:noFill/>
            <a:miter lim="800000"/>
            <a:headEnd type="none" w="sm" len="sm"/>
            <a:tailEnd type="none" w="sm" len="sm"/>
          </a:ln>
        </p:spPr>
        <p:txBody>
          <a:bodyPr tIns="0" anchor="ctr"/>
          <a:lstStyle/>
          <a:p>
            <a:pPr>
              <a:defRPr/>
            </a:pPr>
            <a:r>
              <a:rPr lang="es-CO" sz="1400" b="1" dirty="0">
                <a:solidFill>
                  <a:srgbClr val="003300"/>
                </a:solidFill>
                <a:latin typeface="Helvetica" panose="020B0604020202020204" pitchFamily="34" charset="0"/>
                <a:cs typeface="Helvetica" panose="020B0604020202020204" pitchFamily="34" charset="0"/>
              </a:rPr>
              <a:t>En </a:t>
            </a:r>
            <a:r>
              <a:rPr lang="es-CO" sz="1400" b="1" dirty="0">
                <a:solidFill>
                  <a:srgbClr val="003300"/>
                </a:solidFill>
                <a:latin typeface="Helvetica" panose="020B0604020202020204" pitchFamily="34" charset="0"/>
                <a:cs typeface="Helvetica" panose="020B0604020202020204" pitchFamily="34" charset="0"/>
              </a:rPr>
              <a:t>Intranet</a:t>
            </a:r>
          </a:p>
          <a:p>
            <a:pPr>
              <a:defRPr/>
            </a:pPr>
            <a:r>
              <a:rPr lang="es-CO" sz="1400" dirty="0">
                <a:solidFill>
                  <a:srgbClr val="004237"/>
                </a:solidFill>
                <a:latin typeface="Helvetica" panose="020B0604020202020204" pitchFamily="34" charset="0"/>
                <a:cs typeface="Helvetica" panose="020B0604020202020204" pitchFamily="34" charset="0"/>
              </a:rPr>
              <a:t>Para el trabajador / Salud</a:t>
            </a:r>
          </a:p>
          <a:p>
            <a:pPr>
              <a:defRPr/>
            </a:pPr>
            <a:endParaRPr lang="es-AR" sz="1400" b="1" dirty="0">
              <a:solidFill>
                <a:srgbClr val="808080"/>
              </a:solidFill>
              <a:latin typeface="Helvetica" panose="020B0604020202020204" pitchFamily="34" charset="0"/>
              <a:cs typeface="Helvetica" panose="020B0604020202020204" pitchFamily="34" charset="0"/>
            </a:endParaRPr>
          </a:p>
        </p:txBody>
      </p:sp>
      <p:pic>
        <p:nvPicPr>
          <p:cNvPr id="17" name="Picture 8"/>
          <p:cNvPicPr>
            <a:picLocks noChangeAspect="1" noChangeArrowheads="1"/>
          </p:cNvPicPr>
          <p:nvPr/>
        </p:nvPicPr>
        <p:blipFill>
          <a:blip r:embed="rId5" cstate="print"/>
          <a:srcRect/>
          <a:stretch>
            <a:fillRect/>
          </a:stretch>
        </p:blipFill>
        <p:spPr bwMode="auto">
          <a:xfrm>
            <a:off x="2111520" y="1215840"/>
            <a:ext cx="539850" cy="539877"/>
          </a:xfrm>
          <a:prstGeom prst="rect">
            <a:avLst/>
          </a:prstGeom>
          <a:noFill/>
          <a:ln w="9525">
            <a:noFill/>
            <a:miter lim="800000"/>
            <a:headEnd/>
            <a:tailEnd/>
          </a:ln>
        </p:spPr>
      </p:pic>
      <p:pic>
        <p:nvPicPr>
          <p:cNvPr id="1027"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200766" y="5129425"/>
            <a:ext cx="1621669" cy="66100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3 Rectángulo"/>
          <p:cNvSpPr/>
          <p:nvPr/>
        </p:nvSpPr>
        <p:spPr>
          <a:xfrm>
            <a:off x="2138761" y="5793287"/>
            <a:ext cx="3709107" cy="738664"/>
          </a:xfrm>
          <a:prstGeom prst="rect">
            <a:avLst/>
          </a:prstGeom>
        </p:spPr>
        <p:txBody>
          <a:bodyPr wrap="square">
            <a:spAutoFit/>
          </a:bodyPr>
          <a:lstStyle/>
          <a:p>
            <a:pPr>
              <a:defRPr/>
            </a:pPr>
            <a:r>
              <a:rPr lang="es-CO" sz="1400" b="1" dirty="0">
                <a:solidFill>
                  <a:srgbClr val="003300"/>
                </a:solidFill>
                <a:latin typeface="Helvetica" panose="020B0604020202020204" pitchFamily="34" charset="0"/>
                <a:cs typeface="Helvetica" panose="020B0604020202020204" pitchFamily="34" charset="0"/>
              </a:rPr>
              <a:t>En </a:t>
            </a:r>
            <a:r>
              <a:rPr lang="es-CO" sz="1400" b="1" dirty="0">
                <a:solidFill>
                  <a:srgbClr val="003300"/>
                </a:solidFill>
                <a:latin typeface="Helvetica" panose="020B0604020202020204" pitchFamily="34" charset="0"/>
                <a:cs typeface="Helvetica" panose="020B0604020202020204" pitchFamily="34" charset="0"/>
              </a:rPr>
              <a:t>Internet</a:t>
            </a:r>
          </a:p>
          <a:p>
            <a:pPr>
              <a:defRPr/>
            </a:pPr>
            <a:r>
              <a:rPr lang="es-CO" sz="1400" dirty="0">
                <a:solidFill>
                  <a:schemeClr val="accent6">
                    <a:lumMod val="75000"/>
                    <a:lumOff val="25000"/>
                  </a:schemeClr>
                </a:solidFill>
                <a:latin typeface="Helvetica" panose="020B0604020202020204" pitchFamily="34" charset="0"/>
                <a:cs typeface="Helvetica" panose="020B0604020202020204" pitchFamily="34" charset="0"/>
              </a:rPr>
              <a:t>www.ecopetrol.com.co </a:t>
            </a:r>
          </a:p>
          <a:p>
            <a:pPr>
              <a:defRPr/>
            </a:pPr>
            <a:r>
              <a:rPr lang="es-CO" sz="1400" dirty="0">
                <a:solidFill>
                  <a:srgbClr val="004237"/>
                </a:solidFill>
                <a:latin typeface="Helvetica" panose="020B0604020202020204" pitchFamily="34" charset="0"/>
                <a:cs typeface="Helvetica" panose="020B0604020202020204" pitchFamily="34" charset="0"/>
              </a:rPr>
              <a:t>Empleados</a:t>
            </a:r>
            <a:r>
              <a:rPr lang="es-CO" sz="1400" dirty="0">
                <a:solidFill>
                  <a:srgbClr val="004237"/>
                </a:solidFill>
                <a:latin typeface="Helvetica" panose="020B0604020202020204" pitchFamily="34" charset="0"/>
                <a:cs typeface="Helvetica" panose="020B0604020202020204" pitchFamily="34" charset="0"/>
              </a:rPr>
              <a:t>, jubilados y familiares / </a:t>
            </a:r>
            <a:r>
              <a:rPr lang="es-CO" sz="1400" dirty="0">
                <a:solidFill>
                  <a:srgbClr val="004237"/>
                </a:solidFill>
                <a:latin typeface="Helvetica" panose="020B0604020202020204" pitchFamily="34" charset="0"/>
                <a:cs typeface="Helvetica" panose="020B0604020202020204" pitchFamily="34" charset="0"/>
              </a:rPr>
              <a:t>Salud</a:t>
            </a:r>
            <a:endParaRPr lang="es-CO" sz="1400" dirty="0">
              <a:solidFill>
                <a:srgbClr val="004237"/>
              </a:solidFill>
              <a:latin typeface="Helvetica" panose="020B0604020202020204" pitchFamily="34" charset="0"/>
              <a:cs typeface="Helvetica" panose="020B0604020202020204" pitchFamily="34" charset="0"/>
            </a:endParaRPr>
          </a:p>
        </p:txBody>
      </p:sp>
      <p:pic>
        <p:nvPicPr>
          <p:cNvPr id="15" name="Picture 2"/>
          <p:cNvPicPr>
            <a:picLocks noChangeAspect="1" noChangeArrowheads="1"/>
          </p:cNvPicPr>
          <p:nvPr/>
        </p:nvPicPr>
        <p:blipFill>
          <a:blip r:embed="rId7" cstate="print">
            <a:extLst>
              <a:ext uri="{28A0092B-C50C-407E-A947-70E740481C1C}">
                <a14:useLocalDpi xmlns:a14="http://schemas.microsoft.com/office/drawing/2010/main" val="0"/>
              </a:ext>
            </a:extLst>
          </a:blip>
          <a:stretch>
            <a:fillRect/>
          </a:stretch>
        </p:blipFill>
        <p:spPr bwMode="auto">
          <a:xfrm>
            <a:off x="2068617" y="2617939"/>
            <a:ext cx="590995" cy="59099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16" name="15 Grupo"/>
          <p:cNvGrpSpPr/>
          <p:nvPr/>
        </p:nvGrpSpPr>
        <p:grpSpPr>
          <a:xfrm>
            <a:off x="1997557" y="4236255"/>
            <a:ext cx="778984" cy="611474"/>
            <a:chOff x="201457" y="2492896"/>
            <a:chExt cx="1319267" cy="969173"/>
          </a:xfrm>
        </p:grpSpPr>
        <p:pic>
          <p:nvPicPr>
            <p:cNvPr id="19" name="Picture 4" descr="C:\Users\c6701669\AppData\Local\Microsoft\Windows\Temporary Internet Files\Content.IE5\GV8O7I4V\MP900433072[1].jpg"/>
            <p:cNvPicPr>
              <a:picLocks noChangeAspect="1" noChangeArrowheads="1"/>
            </p:cNvPicPr>
            <p:nvPr/>
          </p:nvPicPr>
          <p:blipFill>
            <a:blip r:embed="rId8" cstate="email">
              <a:extLst>
                <a:ext uri="{28A0092B-C50C-407E-A947-70E740481C1C}">
                  <a14:useLocalDpi xmlns:a14="http://schemas.microsoft.com/office/drawing/2010/main" val="0"/>
                </a:ext>
              </a:extLst>
            </a:blip>
            <a:stretch>
              <a:fillRect/>
            </a:stretch>
          </p:blipFill>
          <p:spPr bwMode="auto">
            <a:xfrm rot="21108267">
              <a:off x="401028" y="2699688"/>
              <a:ext cx="990600" cy="695325"/>
            </a:xfrm>
            <a:prstGeom prst="rect">
              <a:avLst/>
            </a:prstGeom>
            <a:noFill/>
            <a:ln>
              <a:noFill/>
            </a:ln>
            <a:extLst>
              <a:ext uri="{909E8E84-426E-40DD-AFC4-6F175D3DCCD1}">
                <a14:hiddenFill xmlns:a14="http://schemas.microsoft.com/office/drawing/2010/main">
                  <a:solidFill>
                    <a:srgbClr val="FFFFFF"/>
                  </a:solidFill>
                </a14:hiddenFill>
              </a:ext>
            </a:extLst>
          </p:spPr>
        </p:pic>
        <p:sp>
          <p:nvSpPr>
            <p:cNvPr id="20" name="19 Rectángulo"/>
            <p:cNvSpPr/>
            <p:nvPr/>
          </p:nvSpPr>
          <p:spPr>
            <a:xfrm>
              <a:off x="280780" y="2572219"/>
              <a:ext cx="1141638" cy="22333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1400" dirty="0">
                <a:latin typeface="Helvetica" panose="020B0604020202020204" pitchFamily="34" charset="0"/>
                <a:cs typeface="Helvetica" panose="020B0604020202020204" pitchFamily="34" charset="0"/>
              </a:endParaRPr>
            </a:p>
          </p:txBody>
        </p:sp>
        <p:sp>
          <p:nvSpPr>
            <p:cNvPr id="21" name="20 Rectángulo"/>
            <p:cNvSpPr/>
            <p:nvPr/>
          </p:nvSpPr>
          <p:spPr>
            <a:xfrm>
              <a:off x="433180" y="3272247"/>
              <a:ext cx="1087544" cy="1898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1400" dirty="0">
                <a:latin typeface="Helvetica" panose="020B0604020202020204" pitchFamily="34" charset="0"/>
                <a:cs typeface="Helvetica" panose="020B0604020202020204" pitchFamily="34" charset="0"/>
              </a:endParaRPr>
            </a:p>
          </p:txBody>
        </p:sp>
        <p:sp>
          <p:nvSpPr>
            <p:cNvPr id="22" name="21 Rectángulo"/>
            <p:cNvSpPr/>
            <p:nvPr/>
          </p:nvSpPr>
          <p:spPr>
            <a:xfrm>
              <a:off x="201457" y="2492896"/>
              <a:ext cx="360040" cy="87426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1400" dirty="0">
                <a:latin typeface="Helvetica" panose="020B0604020202020204" pitchFamily="34" charset="0"/>
                <a:cs typeface="Helvetica" panose="020B0604020202020204" pitchFamily="34" charset="0"/>
              </a:endParaRPr>
            </a:p>
          </p:txBody>
        </p:sp>
        <p:sp>
          <p:nvSpPr>
            <p:cNvPr id="23" name="22 Rectángulo"/>
            <p:cNvSpPr/>
            <p:nvPr/>
          </p:nvSpPr>
          <p:spPr>
            <a:xfrm>
              <a:off x="1279828" y="2587807"/>
              <a:ext cx="180020" cy="87426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1400" dirty="0">
                <a:latin typeface="Helvetica" panose="020B0604020202020204" pitchFamily="34" charset="0"/>
                <a:cs typeface="Helvetica" panose="020B0604020202020204" pitchFamily="34" charset="0"/>
              </a:endParaRPr>
            </a:p>
          </p:txBody>
        </p:sp>
      </p:grpSp>
      <p:pic>
        <p:nvPicPr>
          <p:cNvPr id="2" name="Picture 2"/>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446413" y="5209255"/>
            <a:ext cx="2344129" cy="64009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25433021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número de diapositiva 1"/>
          <p:cNvSpPr>
            <a:spLocks noGrp="1"/>
          </p:cNvSpPr>
          <p:nvPr>
            <p:ph type="sldNum" sz="quarter" idx="12"/>
          </p:nvPr>
        </p:nvSpPr>
        <p:spPr/>
        <p:txBody>
          <a:bodyPr/>
          <a:lstStyle/>
          <a:p>
            <a:pPr fontAlgn="base">
              <a:spcBef>
                <a:spcPct val="0"/>
              </a:spcBef>
              <a:spcAft>
                <a:spcPct val="0"/>
              </a:spcAft>
            </a:pPr>
            <a:fld id="{10A26C49-F53D-4C00-B7DE-803A568B7C3F}" type="slidenum">
              <a:rPr lang="es-ES" smtClean="0">
                <a:solidFill>
                  <a:prstClr val="black"/>
                </a:solidFill>
              </a:rPr>
              <a:pPr fontAlgn="base">
                <a:spcBef>
                  <a:spcPct val="0"/>
                </a:spcBef>
                <a:spcAft>
                  <a:spcPct val="0"/>
                </a:spcAft>
              </a:pPr>
              <a:t>5</a:t>
            </a:fld>
            <a:endParaRPr lang="es-ES">
              <a:solidFill>
                <a:prstClr val="black"/>
              </a:solidFill>
            </a:endParaRPr>
          </a:p>
        </p:txBody>
      </p:sp>
      <p:graphicFrame>
        <p:nvGraphicFramePr>
          <p:cNvPr id="4" name="Gráfico 3"/>
          <p:cNvGraphicFramePr>
            <a:graphicFrameLocks/>
          </p:cNvGraphicFramePr>
          <p:nvPr>
            <p:extLst>
              <p:ext uri="{D42A27DB-BD31-4B8C-83A1-F6EECF244321}">
                <p14:modId xmlns:p14="http://schemas.microsoft.com/office/powerpoint/2010/main" val="3290111081"/>
              </p:ext>
            </p:extLst>
          </p:nvPr>
        </p:nvGraphicFramePr>
        <p:xfrm>
          <a:off x="576063" y="1450296"/>
          <a:ext cx="6173079" cy="3762829"/>
        </p:xfrm>
        <a:graphic>
          <a:graphicData uri="http://schemas.openxmlformats.org/drawingml/2006/chart">
            <c:chart xmlns:c="http://schemas.openxmlformats.org/drawingml/2006/chart" xmlns:r="http://schemas.openxmlformats.org/officeDocument/2006/relationships" r:id="rId2"/>
          </a:graphicData>
        </a:graphic>
      </p:graphicFrame>
      <p:sp>
        <p:nvSpPr>
          <p:cNvPr id="5" name="Título 1"/>
          <p:cNvSpPr txBox="1">
            <a:spLocks/>
          </p:cNvSpPr>
          <p:nvPr/>
        </p:nvSpPr>
        <p:spPr>
          <a:xfrm>
            <a:off x="520700" y="479425"/>
            <a:ext cx="10210800" cy="1095375"/>
          </a:xfrm>
          <a:prstGeom prst="rect">
            <a:avLst/>
          </a:prstGeom>
        </p:spPr>
        <p:txBody>
          <a:bodyPr/>
          <a:lstStyle>
            <a:lvl1pPr algn="l" defTabSz="914400" rtl="0" eaLnBrk="1" latinLnBrk="0" hangingPunct="1">
              <a:lnSpc>
                <a:spcPct val="90000"/>
              </a:lnSpc>
              <a:spcBef>
                <a:spcPct val="0"/>
              </a:spcBef>
              <a:buNone/>
              <a:defRPr sz="4000" b="1" kern="1200">
                <a:solidFill>
                  <a:schemeClr val="tx1">
                    <a:lumMod val="65000"/>
                    <a:lumOff val="35000"/>
                  </a:schemeClr>
                </a:solidFill>
                <a:latin typeface="+mj-lt"/>
                <a:ea typeface="+mj-ea"/>
                <a:cs typeface="+mj-cs"/>
              </a:defRPr>
            </a:lvl1pPr>
          </a:lstStyle>
          <a:p>
            <a:r>
              <a:rPr lang="es-ES" sz="3200" dirty="0" smtClean="0"/>
              <a:t>Solicitudes generadas a través de nuestros canales de atención</a:t>
            </a:r>
            <a:endParaRPr lang="es-CO" sz="3200" dirty="0"/>
          </a:p>
        </p:txBody>
      </p:sp>
      <p:graphicFrame>
        <p:nvGraphicFramePr>
          <p:cNvPr id="6" name="Gráfico 5"/>
          <p:cNvGraphicFramePr>
            <a:graphicFrameLocks/>
          </p:cNvGraphicFramePr>
          <p:nvPr>
            <p:extLst>
              <p:ext uri="{D42A27DB-BD31-4B8C-83A1-F6EECF244321}">
                <p14:modId xmlns:p14="http://schemas.microsoft.com/office/powerpoint/2010/main" val="166164085"/>
              </p:ext>
            </p:extLst>
          </p:nvPr>
        </p:nvGraphicFramePr>
        <p:xfrm>
          <a:off x="7298432" y="2003928"/>
          <a:ext cx="4214090" cy="2655563"/>
        </p:xfrm>
        <a:graphic>
          <a:graphicData uri="http://schemas.openxmlformats.org/drawingml/2006/chart">
            <c:chart xmlns:c="http://schemas.openxmlformats.org/drawingml/2006/chart" xmlns:r="http://schemas.openxmlformats.org/officeDocument/2006/relationships" r:id="rId3"/>
          </a:graphicData>
        </a:graphic>
      </p:graphicFrame>
      <p:sp>
        <p:nvSpPr>
          <p:cNvPr id="7" name="Rectángulo 6"/>
          <p:cNvSpPr/>
          <p:nvPr/>
        </p:nvSpPr>
        <p:spPr>
          <a:xfrm>
            <a:off x="7335377" y="4848564"/>
            <a:ext cx="4140200" cy="1169551"/>
          </a:xfrm>
          <a:prstGeom prst="rect">
            <a:avLst/>
          </a:prstGeom>
          <a:noFill/>
        </p:spPr>
        <p:txBody>
          <a:bodyPr wrap="square" rtlCol="0">
            <a:spAutoFit/>
          </a:bodyPr>
          <a:lstStyle/>
          <a:p>
            <a:r>
              <a:rPr lang="es-CO" altLang="es-CO" sz="1400" dirty="0" smtClean="0"/>
              <a:t>El nivel de servicio de la línea de salud ha venido en constante mejoramiento. En marzo de 2019 de las 5,807 llamadas, 5,713 se contestaron dentro del umbral de tiempo definido, con un resultado del 94,29%</a:t>
            </a:r>
            <a:endParaRPr lang="es-CO" altLang="es-CO" sz="1400" dirty="0"/>
          </a:p>
        </p:txBody>
      </p:sp>
      <p:sp>
        <p:nvSpPr>
          <p:cNvPr id="8" name="Rectángulo 7"/>
          <p:cNvSpPr/>
          <p:nvPr/>
        </p:nvSpPr>
        <p:spPr>
          <a:xfrm>
            <a:off x="576063" y="5313603"/>
            <a:ext cx="6173079" cy="1169551"/>
          </a:xfrm>
          <a:prstGeom prst="rect">
            <a:avLst/>
          </a:prstGeom>
          <a:noFill/>
        </p:spPr>
        <p:txBody>
          <a:bodyPr wrap="square" rtlCol="0">
            <a:spAutoFit/>
          </a:bodyPr>
          <a:lstStyle/>
          <a:p>
            <a:r>
              <a:rPr lang="es-CO" altLang="es-CO" sz="1400" dirty="0" smtClean="0"/>
              <a:t>El 71% de las solicitudes al Contact Center, son a través de línea telefónica.</a:t>
            </a:r>
          </a:p>
          <a:p>
            <a:endParaRPr lang="es-ES" altLang="es-CO" sz="1400" dirty="0"/>
          </a:p>
          <a:p>
            <a:r>
              <a:rPr lang="es-ES" altLang="es-CO" sz="1400" dirty="0" smtClean="0"/>
              <a:t>La línea telefónica, el buzón de correo electrónico oficina virtual de Salud y el chat virtual de salud, funcionan las veinticuatro (24) horas del día los siete (7) días de la semana.</a:t>
            </a:r>
            <a:endParaRPr lang="es-CO" altLang="es-CO" sz="1400" dirty="0"/>
          </a:p>
        </p:txBody>
      </p:sp>
    </p:spTree>
    <p:extLst>
      <p:ext uri="{BB962C8B-B14F-4D97-AF65-F5344CB8AC3E}">
        <p14:creationId xmlns:p14="http://schemas.microsoft.com/office/powerpoint/2010/main" val="382413067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520699" y="1287887"/>
            <a:ext cx="11031649" cy="517101"/>
          </a:xfrm>
        </p:spPr>
        <p:txBody>
          <a:bodyPr>
            <a:normAutofit fontScale="90000"/>
          </a:bodyPr>
          <a:lstStyle/>
          <a:p>
            <a:r>
              <a:rPr lang="es-CO" sz="3100" dirty="0" smtClean="0">
                <a:solidFill>
                  <a:schemeClr val="accent4">
                    <a:lumMod val="90000"/>
                    <a:lumOff val="10000"/>
                  </a:schemeClr>
                </a:solidFill>
                <a:latin typeface="Arial (Titulos)"/>
                <a:cs typeface="Arial" panose="020B0604020202020204" pitchFamily="34" charset="0"/>
              </a:rPr>
              <a:t>Resultado de satisfacción de los servicios de salud de Ecopetrol S.A. primer trimestre de 2019.</a:t>
            </a:r>
            <a:r>
              <a:rPr lang="es-ES" dirty="0">
                <a:solidFill>
                  <a:schemeClr val="accent4">
                    <a:lumMod val="90000"/>
                    <a:lumOff val="10000"/>
                  </a:schemeClr>
                </a:solidFill>
                <a:latin typeface="Arial (Titulos)"/>
                <a:cs typeface="Arial" panose="020B0604020202020204" pitchFamily="34" charset="0"/>
              </a:rPr>
              <a:t/>
            </a:r>
            <a:br>
              <a:rPr lang="es-ES" dirty="0">
                <a:solidFill>
                  <a:schemeClr val="accent4">
                    <a:lumMod val="90000"/>
                    <a:lumOff val="10000"/>
                  </a:schemeClr>
                </a:solidFill>
                <a:latin typeface="Arial (Titulos)"/>
                <a:cs typeface="Arial" panose="020B0604020202020204" pitchFamily="34" charset="0"/>
              </a:rPr>
            </a:br>
            <a:r>
              <a:rPr lang="es-CO" dirty="0"/>
              <a:t/>
            </a:r>
            <a:br>
              <a:rPr lang="es-CO" dirty="0"/>
            </a:br>
            <a:endParaRPr lang="es-CO" dirty="0"/>
          </a:p>
        </p:txBody>
      </p:sp>
      <p:sp>
        <p:nvSpPr>
          <p:cNvPr id="6" name="23 CuadroTexto"/>
          <p:cNvSpPr txBox="1">
            <a:spLocks noChangeArrowheads="1"/>
          </p:cNvSpPr>
          <p:nvPr/>
        </p:nvSpPr>
        <p:spPr bwMode="auto">
          <a:xfrm>
            <a:off x="520699" y="4949978"/>
            <a:ext cx="4991459" cy="1292662"/>
          </a:xfrm>
          <a:prstGeom prst="rect">
            <a:avLst/>
          </a:prstGeom>
          <a:noFill/>
          <a:ln w="9525">
            <a:noFill/>
            <a:miter lim="800000"/>
            <a:headEnd/>
            <a:tailEnd/>
          </a:ln>
        </p:spPr>
        <p:txBody>
          <a:bodyPr wrap="square">
            <a:spAutoFit/>
          </a:bodyPr>
          <a:lstStyle/>
          <a:p>
            <a:pPr marL="171450" indent="-171450" algn="just">
              <a:buFont typeface="Arial" panose="020B0604020202020204" pitchFamily="34" charset="0"/>
              <a:buChar char="•"/>
            </a:pPr>
            <a:r>
              <a:rPr lang="es-CO" sz="1300" dirty="0">
                <a:solidFill>
                  <a:prstClr val="black"/>
                </a:solidFill>
                <a:latin typeface="Helvetica"/>
              </a:rPr>
              <a:t>El nivel de satisfacción para la GSD fue </a:t>
            </a:r>
            <a:r>
              <a:rPr lang="es-CO" sz="1300" dirty="0" smtClean="0">
                <a:solidFill>
                  <a:prstClr val="black"/>
                </a:solidFill>
                <a:latin typeface="Helvetica"/>
              </a:rPr>
              <a:t>de </a:t>
            </a:r>
            <a:r>
              <a:rPr lang="es-CO" sz="1300" b="1" dirty="0">
                <a:solidFill>
                  <a:srgbClr val="00B050"/>
                </a:solidFill>
                <a:latin typeface="Calibri" panose="020F0502020204030204" pitchFamily="34" charset="0"/>
              </a:rPr>
              <a:t>94,66%, </a:t>
            </a:r>
            <a:r>
              <a:rPr lang="es-CO" sz="1300" dirty="0" smtClean="0">
                <a:solidFill>
                  <a:prstClr val="black"/>
                </a:solidFill>
                <a:latin typeface="Helvetica"/>
              </a:rPr>
              <a:t>redondeado a </a:t>
            </a:r>
            <a:r>
              <a:rPr lang="es-CO" sz="1300" b="1" dirty="0">
                <a:solidFill>
                  <a:srgbClr val="00B050"/>
                </a:solidFill>
                <a:latin typeface="Calibri" panose="020F0502020204030204" pitchFamily="34" charset="0"/>
              </a:rPr>
              <a:t>95%  </a:t>
            </a:r>
            <a:r>
              <a:rPr lang="es-CO" sz="1300" dirty="0">
                <a:solidFill>
                  <a:prstClr val="black"/>
                </a:solidFill>
                <a:latin typeface="Helvetica"/>
              </a:rPr>
              <a:t>para el </a:t>
            </a:r>
            <a:r>
              <a:rPr lang="es-CO" sz="1300" dirty="0" smtClean="0">
                <a:solidFill>
                  <a:prstClr val="black"/>
                </a:solidFill>
                <a:latin typeface="Helvetica"/>
              </a:rPr>
              <a:t>I </a:t>
            </a:r>
            <a:r>
              <a:rPr lang="es-CO" sz="1300" dirty="0">
                <a:solidFill>
                  <a:prstClr val="black"/>
                </a:solidFill>
                <a:latin typeface="Helvetica"/>
              </a:rPr>
              <a:t>trimestre del </a:t>
            </a:r>
            <a:r>
              <a:rPr lang="es-CO" sz="1300" dirty="0" smtClean="0">
                <a:solidFill>
                  <a:prstClr val="black"/>
                </a:solidFill>
                <a:latin typeface="Helvetica"/>
              </a:rPr>
              <a:t>2019. </a:t>
            </a:r>
            <a:r>
              <a:rPr lang="es-CO" sz="1300" dirty="0">
                <a:solidFill>
                  <a:prstClr val="black"/>
                </a:solidFill>
                <a:latin typeface="Helvetica"/>
              </a:rPr>
              <a:t>(Meta </a:t>
            </a:r>
            <a:r>
              <a:rPr lang="es-CO" sz="1300" dirty="0" smtClean="0">
                <a:solidFill>
                  <a:prstClr val="black"/>
                </a:solidFill>
                <a:latin typeface="Helvetica"/>
              </a:rPr>
              <a:t>93%).</a:t>
            </a:r>
            <a:endParaRPr lang="es-CO" sz="1300" dirty="0">
              <a:solidFill>
                <a:prstClr val="black"/>
              </a:solidFill>
              <a:latin typeface="Helvetica"/>
            </a:endParaRPr>
          </a:p>
          <a:p>
            <a:pPr marL="171450" indent="-171450" algn="just">
              <a:buFont typeface="Arial" panose="020B0604020202020204" pitchFamily="34" charset="0"/>
              <a:buChar char="•"/>
            </a:pPr>
            <a:endParaRPr lang="es-CO" sz="1300" dirty="0">
              <a:solidFill>
                <a:prstClr val="black"/>
              </a:solidFill>
              <a:latin typeface="Helvetica"/>
            </a:endParaRPr>
          </a:p>
          <a:p>
            <a:pPr marL="171450" indent="-171450" algn="just">
              <a:buFont typeface="Arial" panose="020B0604020202020204" pitchFamily="34" charset="0"/>
              <a:buChar char="•"/>
            </a:pPr>
            <a:r>
              <a:rPr lang="es-CO" sz="1300" dirty="0" smtClean="0">
                <a:solidFill>
                  <a:prstClr val="black"/>
                </a:solidFill>
                <a:latin typeface="Helvetica"/>
              </a:rPr>
              <a:t>El </a:t>
            </a:r>
            <a:r>
              <a:rPr lang="es-CO" sz="1300" dirty="0">
                <a:solidFill>
                  <a:prstClr val="black"/>
                </a:solidFill>
                <a:latin typeface="Helvetica"/>
              </a:rPr>
              <a:t>servicio con mejor </a:t>
            </a:r>
            <a:r>
              <a:rPr lang="es-CO" sz="1300" dirty="0" smtClean="0">
                <a:solidFill>
                  <a:prstClr val="black"/>
                </a:solidFill>
                <a:latin typeface="Helvetica"/>
              </a:rPr>
              <a:t>desempeño </a:t>
            </a:r>
            <a:r>
              <a:rPr lang="es-CO" sz="1300" dirty="0">
                <a:solidFill>
                  <a:prstClr val="black"/>
                </a:solidFill>
                <a:latin typeface="Helvetica"/>
              </a:rPr>
              <a:t>a nivel de la Gerencia de Salud para este </a:t>
            </a:r>
            <a:r>
              <a:rPr lang="es-CO" sz="1300" dirty="0" smtClean="0">
                <a:solidFill>
                  <a:prstClr val="black"/>
                </a:solidFill>
                <a:latin typeface="Helvetica"/>
              </a:rPr>
              <a:t>corte, </a:t>
            </a:r>
            <a:r>
              <a:rPr lang="es-CO" sz="1300" dirty="0">
                <a:solidFill>
                  <a:prstClr val="black"/>
                </a:solidFill>
                <a:latin typeface="Helvetica"/>
              </a:rPr>
              <a:t>fue el servicio de </a:t>
            </a:r>
            <a:r>
              <a:rPr lang="es-CO" sz="1300" dirty="0" smtClean="0">
                <a:solidFill>
                  <a:prstClr val="black"/>
                </a:solidFill>
                <a:latin typeface="Helvetica"/>
              </a:rPr>
              <a:t>Odontología </a:t>
            </a:r>
            <a:r>
              <a:rPr lang="es-CO" sz="1300" dirty="0" smtClean="0">
                <a:solidFill>
                  <a:prstClr val="black"/>
                </a:solidFill>
                <a:latin typeface="Helvetica"/>
              </a:rPr>
              <a:t>General con un resultado </a:t>
            </a:r>
            <a:r>
              <a:rPr lang="es-CO" sz="1300" b="1" dirty="0" smtClean="0">
                <a:solidFill>
                  <a:srgbClr val="00B050"/>
                </a:solidFill>
                <a:latin typeface="Calibri" panose="020F0502020204030204" pitchFamily="34" charset="0"/>
              </a:rPr>
              <a:t>96</a:t>
            </a:r>
            <a:r>
              <a:rPr lang="es-CO" sz="1300" b="1" dirty="0">
                <a:solidFill>
                  <a:srgbClr val="00B050"/>
                </a:solidFill>
                <a:latin typeface="Calibri" panose="020F0502020204030204" pitchFamily="34" charset="0"/>
              </a:rPr>
              <a:t>%</a:t>
            </a:r>
            <a:r>
              <a:rPr lang="es-CO" sz="1300" dirty="0" smtClean="0">
                <a:solidFill>
                  <a:prstClr val="black"/>
                </a:solidFill>
                <a:latin typeface="Helvetica"/>
              </a:rPr>
              <a:t>.</a:t>
            </a:r>
            <a:endParaRPr lang="es-CO" sz="1300" dirty="0">
              <a:solidFill>
                <a:prstClr val="black"/>
              </a:solidFill>
              <a:latin typeface="Helvetica"/>
            </a:endParaRPr>
          </a:p>
        </p:txBody>
      </p:sp>
      <p:sp>
        <p:nvSpPr>
          <p:cNvPr id="7" name="CuadroTexto 6"/>
          <p:cNvSpPr txBox="1"/>
          <p:nvPr/>
        </p:nvSpPr>
        <p:spPr>
          <a:xfrm>
            <a:off x="6023644" y="4934234"/>
            <a:ext cx="5234220" cy="1492716"/>
          </a:xfrm>
          <a:prstGeom prst="rect">
            <a:avLst/>
          </a:prstGeom>
          <a:noFill/>
        </p:spPr>
        <p:txBody>
          <a:bodyPr wrap="square" rtlCol="0">
            <a:spAutoFit/>
          </a:bodyPr>
          <a:lstStyle/>
          <a:p>
            <a:pPr algn="just"/>
            <a:r>
              <a:rPr lang="es-CO" sz="1300" dirty="0">
                <a:latin typeface="Helvetica"/>
              </a:rPr>
              <a:t>El mejor desempeño fue para </a:t>
            </a:r>
            <a:r>
              <a:rPr lang="es-CO" sz="1300" dirty="0" smtClean="0">
                <a:latin typeface="Helvetica"/>
              </a:rPr>
              <a:t>el </a:t>
            </a:r>
            <a:r>
              <a:rPr lang="es-CO" sz="1300" dirty="0" smtClean="0">
                <a:latin typeface="Helvetica"/>
              </a:rPr>
              <a:t>Departamento </a:t>
            </a:r>
            <a:r>
              <a:rPr lang="es-CO" sz="1300" dirty="0">
                <a:latin typeface="Helvetica"/>
              </a:rPr>
              <a:t>de Salud Magdalena </a:t>
            </a:r>
            <a:r>
              <a:rPr lang="es-CO" sz="1300" dirty="0" smtClean="0">
                <a:latin typeface="Helvetica"/>
              </a:rPr>
              <a:t>Medio,  </a:t>
            </a:r>
            <a:r>
              <a:rPr lang="es-CO" sz="1300" dirty="0">
                <a:latin typeface="Helvetica"/>
              </a:rPr>
              <a:t>las </a:t>
            </a:r>
            <a:r>
              <a:rPr lang="es-CO" sz="1300" dirty="0" smtClean="0">
                <a:latin typeface="Helvetica"/>
              </a:rPr>
              <a:t>Coordinaciones de Salud </a:t>
            </a:r>
            <a:r>
              <a:rPr lang="es-CO" sz="1300" dirty="0" smtClean="0">
                <a:latin typeface="Helvetica"/>
              </a:rPr>
              <a:t>Santanderes, Orinoquía y Sur, </a:t>
            </a:r>
            <a:r>
              <a:rPr lang="es-CO" sz="1300" dirty="0" smtClean="0">
                <a:latin typeface="Helvetica"/>
              </a:rPr>
              <a:t>sin embargo todos superan </a:t>
            </a:r>
            <a:r>
              <a:rPr lang="es-CO" sz="1300" dirty="0">
                <a:latin typeface="Helvetica"/>
              </a:rPr>
              <a:t>la meta.</a:t>
            </a:r>
          </a:p>
          <a:p>
            <a:pPr algn="just"/>
            <a:endParaRPr lang="es-CO" sz="1300" dirty="0">
              <a:solidFill>
                <a:prstClr val="black"/>
              </a:solidFill>
              <a:latin typeface="Helvetica"/>
            </a:endParaRPr>
          </a:p>
          <a:p>
            <a:pPr algn="just"/>
            <a:r>
              <a:rPr lang="es-CO" sz="1300" dirty="0" smtClean="0">
                <a:solidFill>
                  <a:prstClr val="black"/>
                </a:solidFill>
                <a:latin typeface="Helvetica"/>
              </a:rPr>
              <a:t>Para todos los servicios, las variables que requieren la mayor atención están relacionadas con Promoción y prevención y canales de comunicación.</a:t>
            </a:r>
            <a:endParaRPr lang="es-CO" sz="1300" dirty="0">
              <a:solidFill>
                <a:prstClr val="black"/>
              </a:solidFill>
              <a:latin typeface="Helvetica"/>
            </a:endParaRPr>
          </a:p>
        </p:txBody>
      </p:sp>
      <p:sp>
        <p:nvSpPr>
          <p:cNvPr id="8" name="CuadroTexto 7"/>
          <p:cNvSpPr txBox="1"/>
          <p:nvPr/>
        </p:nvSpPr>
        <p:spPr>
          <a:xfrm>
            <a:off x="280747" y="6427106"/>
            <a:ext cx="7396577" cy="276999"/>
          </a:xfrm>
          <a:prstGeom prst="rect">
            <a:avLst/>
          </a:prstGeom>
          <a:noFill/>
        </p:spPr>
        <p:txBody>
          <a:bodyPr wrap="none" rtlCol="0">
            <a:spAutoFit/>
          </a:bodyPr>
          <a:lstStyle/>
          <a:p>
            <a:r>
              <a:rPr lang="es-CO" sz="1200" dirty="0"/>
              <a:t>Nota: Cada Coordinación de Salud cuenta con las respectivas acciones de mejora en sus planes </a:t>
            </a:r>
            <a:r>
              <a:rPr lang="es-CO" sz="1200" dirty="0" smtClean="0"/>
              <a:t>internos.</a:t>
            </a:r>
            <a:endParaRPr lang="es-CO" sz="1200" dirty="0"/>
          </a:p>
        </p:txBody>
      </p:sp>
      <p:graphicFrame>
        <p:nvGraphicFramePr>
          <p:cNvPr id="9" name="Gráfico 8"/>
          <p:cNvGraphicFramePr>
            <a:graphicFrameLocks/>
          </p:cNvGraphicFramePr>
          <p:nvPr>
            <p:extLst>
              <p:ext uri="{D42A27DB-BD31-4B8C-83A1-F6EECF244321}">
                <p14:modId xmlns:p14="http://schemas.microsoft.com/office/powerpoint/2010/main" val="2361774850"/>
              </p:ext>
            </p:extLst>
          </p:nvPr>
        </p:nvGraphicFramePr>
        <p:xfrm>
          <a:off x="520699" y="1998011"/>
          <a:ext cx="4991459" cy="27432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0" name="Tabla 9"/>
          <p:cNvGraphicFramePr>
            <a:graphicFrameLocks noGrp="1"/>
          </p:cNvGraphicFramePr>
          <p:nvPr>
            <p:extLst>
              <p:ext uri="{D42A27DB-BD31-4B8C-83A1-F6EECF244321}">
                <p14:modId xmlns:p14="http://schemas.microsoft.com/office/powerpoint/2010/main" val="3756902160"/>
              </p:ext>
            </p:extLst>
          </p:nvPr>
        </p:nvGraphicFramePr>
        <p:xfrm>
          <a:off x="6036523" y="1998011"/>
          <a:ext cx="5234220" cy="2743200"/>
        </p:xfrm>
        <a:graphic>
          <a:graphicData uri="http://schemas.openxmlformats.org/drawingml/2006/table">
            <a:tbl>
              <a:tblPr/>
              <a:tblGrid>
                <a:gridCol w="3555913"/>
                <a:gridCol w="587408"/>
                <a:gridCol w="1090899"/>
              </a:tblGrid>
              <a:tr h="333286">
                <a:tc>
                  <a:txBody>
                    <a:bodyPr/>
                    <a:lstStyle/>
                    <a:p>
                      <a:pPr algn="ctr" rtl="0" fontAlgn="b"/>
                      <a:r>
                        <a:rPr lang="es-CO" sz="1400" b="1" i="0" u="none" strike="noStrike" dirty="0">
                          <a:solidFill>
                            <a:srgbClr val="000000"/>
                          </a:solidFill>
                          <a:effectLst/>
                          <a:latin typeface="Calibri" panose="020F0502020204030204" pitchFamily="34" charset="0"/>
                        </a:rPr>
                        <a:t>COORDINACION</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9E8"/>
                    </a:solidFill>
                  </a:tcPr>
                </a:tc>
                <a:tc>
                  <a:txBody>
                    <a:bodyPr/>
                    <a:lstStyle/>
                    <a:p>
                      <a:pPr algn="ctr" rtl="0" fontAlgn="b"/>
                      <a:r>
                        <a:rPr lang="es-CO" sz="1400" b="1" i="0" u="none" strike="noStrike" dirty="0">
                          <a:solidFill>
                            <a:srgbClr val="000000"/>
                          </a:solidFill>
                          <a:effectLst/>
                          <a:latin typeface="Calibri" panose="020F0502020204030204" pitchFamily="34" charset="0"/>
                        </a:rPr>
                        <a:t>META</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9E8"/>
                    </a:solidFill>
                  </a:tcPr>
                </a:tc>
                <a:tc>
                  <a:txBody>
                    <a:bodyPr/>
                    <a:lstStyle/>
                    <a:p>
                      <a:pPr algn="ctr" rtl="0" fontAlgn="b"/>
                      <a:r>
                        <a:rPr lang="es-CO" sz="1400" b="1" i="0" u="none" strike="noStrike">
                          <a:solidFill>
                            <a:srgbClr val="000000"/>
                          </a:solidFill>
                          <a:effectLst/>
                          <a:latin typeface="Calibri" panose="020F0502020204030204" pitchFamily="34" charset="0"/>
                        </a:rPr>
                        <a:t>RESULTADO</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9E8"/>
                    </a:solidFill>
                  </a:tcPr>
                </a:tc>
              </a:tr>
              <a:tr h="333286">
                <a:tc>
                  <a:txBody>
                    <a:bodyPr/>
                    <a:lstStyle/>
                    <a:p>
                      <a:pPr algn="ctr" rtl="0" fontAlgn="b"/>
                      <a:r>
                        <a:rPr lang="es-ES" sz="1400" b="0" i="0" u="none" strike="noStrike" dirty="0">
                          <a:solidFill>
                            <a:srgbClr val="000000"/>
                          </a:solidFill>
                          <a:effectLst/>
                          <a:latin typeface="Calibri" panose="020F0502020204030204" pitchFamily="34" charset="0"/>
                        </a:rPr>
                        <a:t>Departamento de Salud Magdalena </a:t>
                      </a:r>
                      <a:r>
                        <a:rPr lang="es-ES" sz="1400" b="0" i="0" u="none" strike="noStrike" dirty="0" smtClean="0">
                          <a:solidFill>
                            <a:srgbClr val="000000"/>
                          </a:solidFill>
                          <a:effectLst/>
                          <a:latin typeface="Calibri" panose="020F0502020204030204" pitchFamily="34" charset="0"/>
                        </a:rPr>
                        <a:t>Medio - PSM</a:t>
                      </a:r>
                      <a:endParaRPr lang="es-ES" sz="1400" b="0" i="0" u="none" strike="noStrike" dirty="0">
                        <a:solidFill>
                          <a:srgbClr val="000000"/>
                        </a:solidFill>
                        <a:effectLst/>
                        <a:latin typeface="Calibri" panose="020F0502020204030204" pitchFamily="34" charset="0"/>
                      </a:endParaRP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c>
                  <a:txBody>
                    <a:bodyPr/>
                    <a:lstStyle/>
                    <a:p>
                      <a:pPr algn="ctr" rtl="0" fontAlgn="b"/>
                      <a:r>
                        <a:rPr lang="es-CO" sz="1400" b="0" i="0" u="none" strike="noStrike" dirty="0">
                          <a:solidFill>
                            <a:srgbClr val="000000"/>
                          </a:solidFill>
                          <a:effectLst/>
                          <a:latin typeface="Calibri" panose="020F0502020204030204" pitchFamily="34" charset="0"/>
                        </a:rPr>
                        <a:t>93%</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c>
                  <a:txBody>
                    <a:bodyPr/>
                    <a:lstStyle/>
                    <a:p>
                      <a:pPr algn="ctr" rtl="0" fontAlgn="b"/>
                      <a:r>
                        <a:rPr lang="es-CO" sz="1400" b="1" i="0" u="none" strike="noStrike">
                          <a:solidFill>
                            <a:srgbClr val="00B050"/>
                          </a:solidFill>
                          <a:effectLst/>
                          <a:latin typeface="Calibri" panose="020F0502020204030204" pitchFamily="34" charset="0"/>
                        </a:rPr>
                        <a:t>95%</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r>
              <a:tr h="333286">
                <a:tc>
                  <a:txBody>
                    <a:bodyPr/>
                    <a:lstStyle/>
                    <a:p>
                      <a:pPr algn="ctr" rtl="0" fontAlgn="b"/>
                      <a:r>
                        <a:rPr lang="es-CO" sz="1400" b="0" i="0" u="none" strike="noStrike" dirty="0">
                          <a:solidFill>
                            <a:srgbClr val="000000"/>
                          </a:solidFill>
                          <a:effectLst/>
                          <a:latin typeface="Calibri" panose="020F0502020204030204" pitchFamily="34" charset="0"/>
                        </a:rPr>
                        <a:t>Coordinación de Salud </a:t>
                      </a:r>
                      <a:r>
                        <a:rPr lang="es-CO" sz="1400" b="0" i="0" u="none" strike="noStrike" dirty="0" smtClean="0">
                          <a:solidFill>
                            <a:srgbClr val="000000"/>
                          </a:solidFill>
                          <a:effectLst/>
                          <a:latin typeface="Calibri" panose="020F0502020204030204" pitchFamily="34" charset="0"/>
                        </a:rPr>
                        <a:t>Sur - CUR</a:t>
                      </a:r>
                      <a:endParaRPr lang="es-CO" sz="1400" b="0" i="0" u="none" strike="noStrike" dirty="0">
                        <a:solidFill>
                          <a:srgbClr val="000000"/>
                        </a:solidFill>
                        <a:effectLst/>
                        <a:latin typeface="Calibri" panose="020F0502020204030204" pitchFamily="34" charset="0"/>
                      </a:endParaRP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9E8"/>
                    </a:solidFill>
                  </a:tcPr>
                </a:tc>
                <a:tc>
                  <a:txBody>
                    <a:bodyPr/>
                    <a:lstStyle/>
                    <a:p>
                      <a:pPr algn="ctr" rtl="0" fontAlgn="b"/>
                      <a:r>
                        <a:rPr lang="es-CO" sz="1400" b="0" i="0" u="none" strike="noStrike" dirty="0">
                          <a:solidFill>
                            <a:srgbClr val="000000"/>
                          </a:solidFill>
                          <a:effectLst/>
                          <a:latin typeface="Calibri" panose="020F0502020204030204" pitchFamily="34" charset="0"/>
                        </a:rPr>
                        <a:t>93%</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9E8"/>
                    </a:solidFill>
                  </a:tcPr>
                </a:tc>
                <a:tc>
                  <a:txBody>
                    <a:bodyPr/>
                    <a:lstStyle/>
                    <a:p>
                      <a:pPr algn="ctr" rtl="0" fontAlgn="b"/>
                      <a:r>
                        <a:rPr lang="es-CO" sz="1400" b="1" i="0" u="none" strike="noStrike">
                          <a:solidFill>
                            <a:srgbClr val="00B050"/>
                          </a:solidFill>
                          <a:effectLst/>
                          <a:latin typeface="Calibri" panose="020F0502020204030204" pitchFamily="34" charset="0"/>
                        </a:rPr>
                        <a:t>95%</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9E8"/>
                    </a:solidFill>
                  </a:tcPr>
                </a:tc>
              </a:tr>
              <a:tr h="333286">
                <a:tc>
                  <a:txBody>
                    <a:bodyPr/>
                    <a:lstStyle/>
                    <a:p>
                      <a:pPr algn="ctr" rtl="0" fontAlgn="b"/>
                      <a:r>
                        <a:rPr lang="es-CO" sz="1400" b="0" i="0" u="none" strike="noStrike" dirty="0">
                          <a:solidFill>
                            <a:srgbClr val="000000"/>
                          </a:solidFill>
                          <a:effectLst/>
                          <a:latin typeface="Calibri" panose="020F0502020204030204" pitchFamily="34" charset="0"/>
                        </a:rPr>
                        <a:t>Coordinación de Salud </a:t>
                      </a:r>
                      <a:r>
                        <a:rPr lang="es-CO" sz="1400" b="0" i="0" u="none" strike="noStrike" dirty="0" smtClean="0">
                          <a:solidFill>
                            <a:srgbClr val="000000"/>
                          </a:solidFill>
                          <a:effectLst/>
                          <a:latin typeface="Calibri" panose="020F0502020204030204" pitchFamily="34" charset="0"/>
                        </a:rPr>
                        <a:t>Santander - CUS</a:t>
                      </a:r>
                      <a:endParaRPr lang="es-CO" sz="1400" b="0" i="0" u="none" strike="noStrike" dirty="0">
                        <a:solidFill>
                          <a:srgbClr val="000000"/>
                        </a:solidFill>
                        <a:effectLst/>
                        <a:latin typeface="Calibri" panose="020F0502020204030204" pitchFamily="34" charset="0"/>
                      </a:endParaRP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c>
                  <a:txBody>
                    <a:bodyPr/>
                    <a:lstStyle/>
                    <a:p>
                      <a:pPr algn="ctr" rtl="0" fontAlgn="b"/>
                      <a:r>
                        <a:rPr lang="es-CO" sz="1400" b="0" i="0" u="none" strike="noStrike" dirty="0">
                          <a:solidFill>
                            <a:srgbClr val="000000"/>
                          </a:solidFill>
                          <a:effectLst/>
                          <a:latin typeface="Calibri" panose="020F0502020204030204" pitchFamily="34" charset="0"/>
                        </a:rPr>
                        <a:t>93%</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c>
                  <a:txBody>
                    <a:bodyPr/>
                    <a:lstStyle/>
                    <a:p>
                      <a:pPr algn="ctr" rtl="0" fontAlgn="b"/>
                      <a:r>
                        <a:rPr lang="es-CO" sz="1400" b="1" i="0" u="none" strike="noStrike">
                          <a:solidFill>
                            <a:srgbClr val="00B050"/>
                          </a:solidFill>
                          <a:effectLst/>
                          <a:latin typeface="Calibri" panose="020F0502020204030204" pitchFamily="34" charset="0"/>
                        </a:rPr>
                        <a:t>95%</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r>
              <a:tr h="333286">
                <a:tc>
                  <a:txBody>
                    <a:bodyPr/>
                    <a:lstStyle/>
                    <a:p>
                      <a:pPr algn="ctr" rtl="0" fontAlgn="b"/>
                      <a:r>
                        <a:rPr lang="es-CO" sz="1400" b="0" i="0" u="none" strike="noStrike" dirty="0">
                          <a:solidFill>
                            <a:srgbClr val="000000"/>
                          </a:solidFill>
                          <a:effectLst/>
                          <a:latin typeface="Calibri" panose="020F0502020204030204" pitchFamily="34" charset="0"/>
                        </a:rPr>
                        <a:t>Coordinación de Salud </a:t>
                      </a:r>
                      <a:r>
                        <a:rPr lang="es-CO" sz="1400" b="0" i="0" u="none" strike="noStrike" dirty="0" smtClean="0">
                          <a:solidFill>
                            <a:srgbClr val="000000"/>
                          </a:solidFill>
                          <a:effectLst/>
                          <a:latin typeface="Calibri" panose="020F0502020204030204" pitchFamily="34" charset="0"/>
                        </a:rPr>
                        <a:t>Caribe - CUI</a:t>
                      </a:r>
                      <a:endParaRPr lang="es-CO" sz="1400" b="0" i="0" u="none" strike="noStrike" dirty="0">
                        <a:solidFill>
                          <a:srgbClr val="000000"/>
                        </a:solidFill>
                        <a:effectLst/>
                        <a:latin typeface="Calibri" panose="020F0502020204030204" pitchFamily="34" charset="0"/>
                      </a:endParaRP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9E8"/>
                    </a:solidFill>
                  </a:tcPr>
                </a:tc>
                <a:tc>
                  <a:txBody>
                    <a:bodyPr/>
                    <a:lstStyle/>
                    <a:p>
                      <a:pPr algn="ctr" rtl="0" fontAlgn="b"/>
                      <a:r>
                        <a:rPr lang="es-CO" sz="1400" b="0" i="0" u="none" strike="noStrike" dirty="0">
                          <a:solidFill>
                            <a:srgbClr val="000000"/>
                          </a:solidFill>
                          <a:effectLst/>
                          <a:latin typeface="Calibri" panose="020F0502020204030204" pitchFamily="34" charset="0"/>
                        </a:rPr>
                        <a:t>93%</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9E8"/>
                    </a:solidFill>
                  </a:tcPr>
                </a:tc>
                <a:tc>
                  <a:txBody>
                    <a:bodyPr/>
                    <a:lstStyle/>
                    <a:p>
                      <a:pPr algn="ctr" rtl="0" fontAlgn="b"/>
                      <a:r>
                        <a:rPr lang="es-CO" sz="1400" b="1" i="0" u="none" strike="noStrike" dirty="0">
                          <a:solidFill>
                            <a:srgbClr val="00B050"/>
                          </a:solidFill>
                          <a:effectLst/>
                          <a:latin typeface="Calibri" panose="020F0502020204030204" pitchFamily="34" charset="0"/>
                        </a:rPr>
                        <a:t>94%</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9E8"/>
                    </a:solidFill>
                  </a:tcPr>
                </a:tc>
              </a:tr>
              <a:tr h="333286">
                <a:tc>
                  <a:txBody>
                    <a:bodyPr/>
                    <a:lstStyle/>
                    <a:p>
                      <a:pPr algn="ctr" rtl="0" fontAlgn="b"/>
                      <a:r>
                        <a:rPr lang="es-CO" sz="1400" b="0" i="0" u="none" strike="noStrike" dirty="0">
                          <a:solidFill>
                            <a:srgbClr val="000000"/>
                          </a:solidFill>
                          <a:effectLst/>
                          <a:latin typeface="Calibri" panose="020F0502020204030204" pitchFamily="34" charset="0"/>
                        </a:rPr>
                        <a:t>Coordinación de Salud </a:t>
                      </a:r>
                      <a:r>
                        <a:rPr lang="es-CO" sz="1400" b="0" i="0" u="none" strike="noStrike" dirty="0" smtClean="0">
                          <a:solidFill>
                            <a:srgbClr val="000000"/>
                          </a:solidFill>
                          <a:effectLst/>
                          <a:latin typeface="Calibri" panose="020F0502020204030204" pitchFamily="34" charset="0"/>
                        </a:rPr>
                        <a:t>Bogotá - CUB</a:t>
                      </a:r>
                      <a:endParaRPr lang="es-CO" sz="1400" b="0" i="0" u="none" strike="noStrike" dirty="0">
                        <a:solidFill>
                          <a:srgbClr val="000000"/>
                        </a:solidFill>
                        <a:effectLst/>
                        <a:latin typeface="Calibri" panose="020F0502020204030204" pitchFamily="34" charset="0"/>
                      </a:endParaRP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c>
                  <a:txBody>
                    <a:bodyPr/>
                    <a:lstStyle/>
                    <a:p>
                      <a:pPr algn="ctr" rtl="0" fontAlgn="b"/>
                      <a:r>
                        <a:rPr lang="es-CO" sz="1400" b="0" i="0" u="none" strike="noStrike" dirty="0">
                          <a:solidFill>
                            <a:srgbClr val="000000"/>
                          </a:solidFill>
                          <a:effectLst/>
                          <a:latin typeface="Calibri" panose="020F0502020204030204" pitchFamily="34" charset="0"/>
                        </a:rPr>
                        <a:t>93%</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c>
                  <a:txBody>
                    <a:bodyPr/>
                    <a:lstStyle/>
                    <a:p>
                      <a:pPr algn="ctr" rtl="0" fontAlgn="b"/>
                      <a:r>
                        <a:rPr lang="es-CO" sz="1400" b="1" i="0" u="none" strike="noStrike" dirty="0">
                          <a:solidFill>
                            <a:srgbClr val="00B050"/>
                          </a:solidFill>
                          <a:effectLst/>
                          <a:latin typeface="Calibri" panose="020F0502020204030204" pitchFamily="34" charset="0"/>
                        </a:rPr>
                        <a:t>94%</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r>
              <a:tr h="333286">
                <a:tc>
                  <a:txBody>
                    <a:bodyPr/>
                    <a:lstStyle/>
                    <a:p>
                      <a:pPr algn="ctr" rtl="0" fontAlgn="b"/>
                      <a:r>
                        <a:rPr lang="es-CO" sz="1400" b="0" i="0" u="none" strike="noStrike" dirty="0">
                          <a:solidFill>
                            <a:srgbClr val="000000"/>
                          </a:solidFill>
                          <a:effectLst/>
                          <a:latin typeface="Calibri" panose="020F0502020204030204" pitchFamily="34" charset="0"/>
                        </a:rPr>
                        <a:t>Coordinación de Salud </a:t>
                      </a:r>
                      <a:r>
                        <a:rPr lang="es-CO" sz="1400" b="0" i="0" u="none" strike="noStrike" dirty="0" smtClean="0">
                          <a:solidFill>
                            <a:srgbClr val="000000"/>
                          </a:solidFill>
                          <a:effectLst/>
                          <a:latin typeface="Calibri" panose="020F0502020204030204" pitchFamily="34" charset="0"/>
                        </a:rPr>
                        <a:t>Orinoquía - CUQ</a:t>
                      </a:r>
                      <a:endParaRPr lang="es-CO" sz="1400" b="0" i="0" u="none" strike="noStrike" dirty="0">
                        <a:solidFill>
                          <a:srgbClr val="000000"/>
                        </a:solidFill>
                        <a:effectLst/>
                        <a:latin typeface="Calibri" panose="020F0502020204030204" pitchFamily="34" charset="0"/>
                      </a:endParaRP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9E8"/>
                    </a:solidFill>
                  </a:tcPr>
                </a:tc>
                <a:tc>
                  <a:txBody>
                    <a:bodyPr/>
                    <a:lstStyle/>
                    <a:p>
                      <a:pPr algn="ctr" rtl="0" fontAlgn="b"/>
                      <a:r>
                        <a:rPr lang="es-CO" sz="1400" b="0" i="0" u="none" strike="noStrike" dirty="0">
                          <a:solidFill>
                            <a:srgbClr val="000000"/>
                          </a:solidFill>
                          <a:effectLst/>
                          <a:latin typeface="Calibri" panose="020F0502020204030204" pitchFamily="34" charset="0"/>
                        </a:rPr>
                        <a:t>93%</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9E8"/>
                    </a:solidFill>
                  </a:tcPr>
                </a:tc>
                <a:tc>
                  <a:txBody>
                    <a:bodyPr/>
                    <a:lstStyle/>
                    <a:p>
                      <a:pPr algn="ctr" rtl="0" fontAlgn="b"/>
                      <a:r>
                        <a:rPr lang="es-CO" sz="1400" b="1" i="0" u="none" strike="noStrike" dirty="0">
                          <a:solidFill>
                            <a:srgbClr val="00B050"/>
                          </a:solidFill>
                          <a:effectLst/>
                          <a:latin typeface="Calibri" panose="020F0502020204030204" pitchFamily="34" charset="0"/>
                        </a:rPr>
                        <a:t>95%</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9E8"/>
                    </a:solidFill>
                  </a:tcPr>
                </a:tc>
              </a:tr>
              <a:tr h="410198">
                <a:tc>
                  <a:txBody>
                    <a:bodyPr/>
                    <a:lstStyle/>
                    <a:p>
                      <a:pPr algn="ctr" rtl="0" fontAlgn="b"/>
                      <a:r>
                        <a:rPr lang="es-CO" sz="1200" b="1" i="0" u="none" strike="noStrike">
                          <a:solidFill>
                            <a:srgbClr val="000000"/>
                          </a:solidFill>
                          <a:effectLst/>
                          <a:latin typeface="Calibri" panose="020F0502020204030204" pitchFamily="34" charset="0"/>
                        </a:rPr>
                        <a:t>GERENCIA DE SALUD INTEGRAL</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9AC504"/>
                    </a:solidFill>
                  </a:tcPr>
                </a:tc>
                <a:tc>
                  <a:txBody>
                    <a:bodyPr/>
                    <a:lstStyle/>
                    <a:p>
                      <a:pPr algn="ctr" rtl="0" fontAlgn="b"/>
                      <a:r>
                        <a:rPr lang="es-CO" sz="1600" b="1" i="0" u="none" strike="noStrike" dirty="0">
                          <a:solidFill>
                            <a:srgbClr val="000000"/>
                          </a:solidFill>
                          <a:effectLst/>
                          <a:latin typeface="Calibri" panose="020F0502020204030204" pitchFamily="34" charset="0"/>
                        </a:rPr>
                        <a:t>93%</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9AC504"/>
                    </a:solidFill>
                  </a:tcPr>
                </a:tc>
                <a:tc>
                  <a:txBody>
                    <a:bodyPr/>
                    <a:lstStyle/>
                    <a:p>
                      <a:pPr algn="ctr" rtl="0" fontAlgn="b"/>
                      <a:r>
                        <a:rPr lang="es-CO" sz="1800" b="1" i="0" u="none" strike="noStrike" dirty="0">
                          <a:solidFill>
                            <a:srgbClr val="000000"/>
                          </a:solidFill>
                          <a:effectLst/>
                          <a:latin typeface="Calibri" panose="020F0502020204030204" pitchFamily="34" charset="0"/>
                        </a:rPr>
                        <a:t>95%</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9AC504"/>
                    </a:solidFill>
                  </a:tcPr>
                </a:tc>
              </a:tr>
            </a:tbl>
          </a:graphicData>
        </a:graphic>
      </p:graphicFrame>
    </p:spTree>
    <p:extLst>
      <p:ext uri="{BB962C8B-B14F-4D97-AF65-F5344CB8AC3E}">
        <p14:creationId xmlns:p14="http://schemas.microsoft.com/office/powerpoint/2010/main" val="186774593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CO" dirty="0" smtClean="0"/>
              <a:t>Resultado </a:t>
            </a:r>
            <a:r>
              <a:rPr lang="es-CO" dirty="0" smtClean="0"/>
              <a:t>trimestral por servicio encuestado</a:t>
            </a:r>
            <a:endParaRPr lang="es-CO" dirty="0"/>
          </a:p>
        </p:txBody>
      </p:sp>
      <p:sp>
        <p:nvSpPr>
          <p:cNvPr id="4" name="CuadroTexto 3"/>
          <p:cNvSpPr txBox="1"/>
          <p:nvPr/>
        </p:nvSpPr>
        <p:spPr>
          <a:xfrm>
            <a:off x="6174664" y="2616819"/>
            <a:ext cx="5379414" cy="954107"/>
          </a:xfrm>
          <a:prstGeom prst="rect">
            <a:avLst/>
          </a:prstGeom>
          <a:noFill/>
        </p:spPr>
        <p:txBody>
          <a:bodyPr wrap="square" rtlCol="0">
            <a:spAutoFit/>
          </a:bodyPr>
          <a:lstStyle/>
          <a:p>
            <a:pPr algn="just"/>
            <a:endParaRPr lang="es-CO" sz="1400" b="1" i="1" dirty="0">
              <a:solidFill>
                <a:prstClr val="black"/>
              </a:solidFill>
              <a:latin typeface="Helvetica"/>
            </a:endParaRPr>
          </a:p>
          <a:p>
            <a:pPr algn="just"/>
            <a:r>
              <a:rPr lang="es-CO" sz="1400" b="1" i="1" dirty="0" smtClean="0">
                <a:solidFill>
                  <a:prstClr val="black"/>
                </a:solidFill>
                <a:latin typeface="Helvetica"/>
              </a:rPr>
              <a:t>El resultado del servicio de urgencias para el Departamento de Salud de Magdalena Medio PSM, tuvo un resultado sobresaliente con un  97,46%</a:t>
            </a:r>
            <a:endParaRPr lang="es-CO" sz="1400" b="1" i="1" dirty="0">
              <a:solidFill>
                <a:prstClr val="black"/>
              </a:solidFill>
              <a:latin typeface="Helvetica"/>
            </a:endParaRPr>
          </a:p>
        </p:txBody>
      </p:sp>
      <p:sp>
        <p:nvSpPr>
          <p:cNvPr id="5" name="CuadroTexto 4"/>
          <p:cNvSpPr txBox="1"/>
          <p:nvPr/>
        </p:nvSpPr>
        <p:spPr>
          <a:xfrm>
            <a:off x="6174664" y="3813201"/>
            <a:ext cx="5379414" cy="738664"/>
          </a:xfrm>
          <a:prstGeom prst="rect">
            <a:avLst/>
          </a:prstGeom>
          <a:noFill/>
        </p:spPr>
        <p:txBody>
          <a:bodyPr wrap="square" rtlCol="0">
            <a:spAutoFit/>
          </a:bodyPr>
          <a:lstStyle/>
          <a:p>
            <a:pPr algn="just"/>
            <a:r>
              <a:rPr lang="es-CO" sz="1400" b="1" i="1" dirty="0" smtClean="0">
                <a:solidFill>
                  <a:prstClr val="black"/>
                </a:solidFill>
                <a:latin typeface="Helvetica"/>
              </a:rPr>
              <a:t>El resultado del servicio de Odontología de la Coordinación de Salud Orinoquía, fue sobresaliente con un resultado de 97,10%.</a:t>
            </a:r>
            <a:endParaRPr lang="es-CO" sz="1400" b="1" i="1" dirty="0">
              <a:solidFill>
                <a:prstClr val="black"/>
              </a:solidFill>
              <a:latin typeface="Helvetica"/>
            </a:endParaRPr>
          </a:p>
        </p:txBody>
      </p:sp>
      <p:graphicFrame>
        <p:nvGraphicFramePr>
          <p:cNvPr id="9" name="Tabla 8"/>
          <p:cNvGraphicFramePr>
            <a:graphicFrameLocks noGrp="1"/>
          </p:cNvGraphicFramePr>
          <p:nvPr>
            <p:extLst>
              <p:ext uri="{D42A27DB-BD31-4B8C-83A1-F6EECF244321}">
                <p14:modId xmlns:p14="http://schemas.microsoft.com/office/powerpoint/2010/main" val="3644635991"/>
              </p:ext>
            </p:extLst>
          </p:nvPr>
        </p:nvGraphicFramePr>
        <p:xfrm>
          <a:off x="765398" y="2067439"/>
          <a:ext cx="4862670" cy="2506672"/>
        </p:xfrm>
        <a:graphic>
          <a:graphicData uri="http://schemas.openxmlformats.org/drawingml/2006/table">
            <a:tbl>
              <a:tblPr/>
              <a:tblGrid>
                <a:gridCol w="971327"/>
                <a:gridCol w="1068457"/>
                <a:gridCol w="1238440"/>
                <a:gridCol w="728494"/>
                <a:gridCol w="855952"/>
              </a:tblGrid>
              <a:tr h="265695">
                <a:tc gridSpan="5">
                  <a:txBody>
                    <a:bodyPr/>
                    <a:lstStyle/>
                    <a:p>
                      <a:pPr algn="ctr" fontAlgn="b"/>
                      <a:r>
                        <a:rPr lang="es-CO" sz="1600" b="1" i="1" u="none" strike="noStrike" dirty="0">
                          <a:solidFill>
                            <a:srgbClr val="000000"/>
                          </a:solidFill>
                          <a:effectLst/>
                          <a:latin typeface="Calibri" panose="020F0502020204030204" pitchFamily="34" charset="0"/>
                        </a:rPr>
                        <a:t>Primer Trimestre año 2019</a:t>
                      </a:r>
                    </a:p>
                  </a:txBody>
                  <a:tcPr marL="0" marR="0" marT="0" marB="0" anchor="ctr">
                    <a:lnL>
                      <a:noFill/>
                    </a:lnL>
                    <a:lnR>
                      <a:noFill/>
                    </a:lnR>
                    <a:lnT>
                      <a:noFill/>
                    </a:lnT>
                    <a:lnB w="12700" cap="flat" cmpd="sng" algn="ctr">
                      <a:solidFill>
                        <a:srgbClr val="000000"/>
                      </a:solidFill>
                      <a:prstDash val="solid"/>
                      <a:round/>
                      <a:headEnd type="none" w="med" len="med"/>
                      <a:tailEnd type="none" w="med" len="med"/>
                    </a:lnB>
                    <a:solidFill>
                      <a:srgbClr val="FFC000"/>
                    </a:solidFill>
                  </a:tcPr>
                </a:tc>
                <a:tc hMerge="1">
                  <a:txBody>
                    <a:bodyPr/>
                    <a:lstStyle/>
                    <a:p>
                      <a:endParaRPr lang="es-CO"/>
                    </a:p>
                  </a:txBody>
                  <a:tcPr/>
                </a:tc>
                <a:tc hMerge="1">
                  <a:txBody>
                    <a:bodyPr/>
                    <a:lstStyle/>
                    <a:p>
                      <a:endParaRPr lang="es-CO"/>
                    </a:p>
                  </a:txBody>
                  <a:tcPr/>
                </a:tc>
                <a:tc hMerge="1">
                  <a:txBody>
                    <a:bodyPr/>
                    <a:lstStyle/>
                    <a:p>
                      <a:endParaRPr lang="es-CO"/>
                    </a:p>
                  </a:txBody>
                  <a:tcPr/>
                </a:tc>
                <a:tc hMerge="1">
                  <a:txBody>
                    <a:bodyPr/>
                    <a:lstStyle/>
                    <a:p>
                      <a:endParaRPr lang="es-CO"/>
                    </a:p>
                  </a:txBody>
                  <a:tcPr/>
                </a:tc>
              </a:tr>
              <a:tr h="556105">
                <a:tc>
                  <a:txBody>
                    <a:bodyPr/>
                    <a:lstStyle/>
                    <a:p>
                      <a:pPr algn="ctr" fontAlgn="ctr"/>
                      <a:r>
                        <a:rPr lang="es-CO" sz="1200" b="1" i="0" u="none" strike="noStrike" dirty="0">
                          <a:solidFill>
                            <a:srgbClr val="FFFFFF"/>
                          </a:solidFill>
                          <a:effectLst/>
                          <a:latin typeface="Calibri" panose="020F0502020204030204" pitchFamily="34" charset="0"/>
                        </a:rPr>
                        <a:t>Coord. O Depto.</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2060"/>
                    </a:solidFill>
                  </a:tcPr>
                </a:tc>
                <a:tc>
                  <a:txBody>
                    <a:bodyPr/>
                    <a:lstStyle/>
                    <a:p>
                      <a:pPr algn="ctr" fontAlgn="ctr"/>
                      <a:r>
                        <a:rPr lang="es-CO" sz="1200" b="1" i="0" u="none" strike="noStrike" dirty="0">
                          <a:solidFill>
                            <a:srgbClr val="FFFFFF"/>
                          </a:solidFill>
                          <a:effectLst/>
                          <a:latin typeface="Calibri" panose="020F0502020204030204" pitchFamily="34" charset="0"/>
                        </a:rPr>
                        <a:t>Medicina General</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2060"/>
                    </a:solidFill>
                  </a:tcPr>
                </a:tc>
                <a:tc>
                  <a:txBody>
                    <a:bodyPr/>
                    <a:lstStyle/>
                    <a:p>
                      <a:pPr algn="ctr" fontAlgn="ctr"/>
                      <a:r>
                        <a:rPr lang="es-CO" sz="1200" b="1" i="0" u="none" strike="noStrike" dirty="0">
                          <a:solidFill>
                            <a:srgbClr val="FFFFFF"/>
                          </a:solidFill>
                          <a:effectLst/>
                          <a:latin typeface="Calibri" panose="020F0502020204030204" pitchFamily="34" charset="0"/>
                        </a:rPr>
                        <a:t>Odontología General</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2060"/>
                    </a:solidFill>
                  </a:tcPr>
                </a:tc>
                <a:tc>
                  <a:txBody>
                    <a:bodyPr/>
                    <a:lstStyle/>
                    <a:p>
                      <a:pPr algn="ctr" fontAlgn="ctr"/>
                      <a:r>
                        <a:rPr lang="es-CO" sz="1200" b="1" i="0" u="none" strike="noStrike" dirty="0">
                          <a:solidFill>
                            <a:srgbClr val="FFFFFF"/>
                          </a:solidFill>
                          <a:effectLst/>
                          <a:latin typeface="Calibri" panose="020F0502020204030204" pitchFamily="34" charset="0"/>
                        </a:rPr>
                        <a:t>Urgencias</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2060"/>
                    </a:solidFill>
                  </a:tcPr>
                </a:tc>
                <a:tc>
                  <a:txBody>
                    <a:bodyPr/>
                    <a:lstStyle/>
                    <a:p>
                      <a:pPr algn="ctr" fontAlgn="ctr"/>
                      <a:r>
                        <a:rPr lang="es-CO" sz="1200" b="1" i="0" u="none" strike="noStrike" dirty="0">
                          <a:solidFill>
                            <a:srgbClr val="FFFFFF"/>
                          </a:solidFill>
                          <a:effectLst/>
                          <a:latin typeface="Calibri" panose="020F0502020204030204" pitchFamily="34" charset="0"/>
                        </a:rPr>
                        <a:t>Resultado</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2060"/>
                    </a:solidFill>
                  </a:tcPr>
                </a:tc>
              </a:tr>
              <a:tr h="278347">
                <a:tc>
                  <a:txBody>
                    <a:bodyPr/>
                    <a:lstStyle/>
                    <a:p>
                      <a:pPr algn="ctr" fontAlgn="ctr"/>
                      <a:r>
                        <a:rPr lang="es-CO" sz="1400" b="1" i="0" u="none" strike="noStrike" dirty="0">
                          <a:solidFill>
                            <a:srgbClr val="000000"/>
                          </a:solidFill>
                          <a:effectLst/>
                          <a:latin typeface="Calibri" panose="020F0502020204030204" pitchFamily="34" charset="0"/>
                        </a:rPr>
                        <a:t>CUB</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gn="ctr" fontAlgn="ctr"/>
                      <a:r>
                        <a:rPr lang="es-CO" sz="1400" b="1" i="0" u="none" strike="noStrike" dirty="0">
                          <a:solidFill>
                            <a:schemeClr val="tx1"/>
                          </a:solidFill>
                          <a:effectLst/>
                          <a:latin typeface="Calibri" panose="020F0502020204030204" pitchFamily="34" charset="0"/>
                        </a:rPr>
                        <a:t>93,04%</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s-CO" sz="1400" b="1" i="0" u="none" strike="noStrike">
                          <a:solidFill>
                            <a:schemeClr val="tx1"/>
                          </a:solidFill>
                          <a:effectLst/>
                          <a:latin typeface="Calibri" panose="020F0502020204030204" pitchFamily="34" charset="0"/>
                        </a:rPr>
                        <a:t>95,67%</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s-CO" sz="1400" b="1" i="0" u="none" strike="noStrike">
                          <a:solidFill>
                            <a:schemeClr val="tx1"/>
                          </a:solidFill>
                          <a:effectLst/>
                          <a:latin typeface="Calibri" panose="020F0502020204030204" pitchFamily="34" charset="0"/>
                        </a:rPr>
                        <a:t>93,86%</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s-CO" sz="1400" b="1" i="0" u="none" strike="noStrike">
                          <a:solidFill>
                            <a:schemeClr val="tx1"/>
                          </a:solidFill>
                          <a:effectLst/>
                          <a:latin typeface="Calibri" panose="020F0502020204030204" pitchFamily="34" charset="0"/>
                        </a:rPr>
                        <a:t>94,19%</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78347">
                <a:tc>
                  <a:txBody>
                    <a:bodyPr/>
                    <a:lstStyle/>
                    <a:p>
                      <a:pPr algn="ctr" fontAlgn="ctr"/>
                      <a:r>
                        <a:rPr lang="es-CO" sz="1400" b="1" i="0" u="none" strike="noStrike">
                          <a:solidFill>
                            <a:srgbClr val="000000"/>
                          </a:solidFill>
                          <a:effectLst/>
                          <a:latin typeface="Calibri" panose="020F0502020204030204" pitchFamily="34" charset="0"/>
                        </a:rPr>
                        <a:t>CUR</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gn="ctr" fontAlgn="ctr"/>
                      <a:r>
                        <a:rPr lang="es-CO" sz="1400" b="1" i="0" u="none" strike="noStrike">
                          <a:solidFill>
                            <a:schemeClr val="tx1"/>
                          </a:solidFill>
                          <a:effectLst/>
                          <a:latin typeface="Calibri" panose="020F0502020204030204" pitchFamily="34" charset="0"/>
                        </a:rPr>
                        <a:t>95,50%</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s-CO" sz="1400" b="1" i="0" u="none" strike="noStrike" dirty="0">
                          <a:solidFill>
                            <a:schemeClr val="tx1"/>
                          </a:solidFill>
                          <a:effectLst/>
                          <a:latin typeface="Calibri" panose="020F0502020204030204" pitchFamily="34" charset="0"/>
                        </a:rPr>
                        <a:t>96,74%</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s-CO" sz="1400" b="0" i="0" u="none" strike="noStrike" dirty="0">
                          <a:solidFill>
                            <a:schemeClr val="tx1"/>
                          </a:solidFill>
                          <a:effectLst/>
                          <a:latin typeface="Calibri" panose="020F0502020204030204" pitchFamily="34" charset="0"/>
                        </a:rPr>
                        <a:t>91,38%</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s-CO" sz="1400" b="1" i="0" u="none" strike="noStrike">
                          <a:solidFill>
                            <a:schemeClr val="tx1"/>
                          </a:solidFill>
                          <a:effectLst/>
                          <a:latin typeface="Calibri" panose="020F0502020204030204" pitchFamily="34" charset="0"/>
                        </a:rPr>
                        <a:t>94,54%</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78347">
                <a:tc>
                  <a:txBody>
                    <a:bodyPr/>
                    <a:lstStyle/>
                    <a:p>
                      <a:pPr algn="ctr" fontAlgn="ctr"/>
                      <a:r>
                        <a:rPr lang="es-CO" sz="1400" b="1" i="0" u="none" strike="noStrike">
                          <a:solidFill>
                            <a:srgbClr val="000000"/>
                          </a:solidFill>
                          <a:effectLst/>
                          <a:latin typeface="Calibri" panose="020F0502020204030204" pitchFamily="34" charset="0"/>
                        </a:rPr>
                        <a:t>CUI</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gn="ctr" fontAlgn="ctr"/>
                      <a:r>
                        <a:rPr lang="es-CO" sz="1400" b="1" i="0" u="none" strike="noStrike">
                          <a:solidFill>
                            <a:schemeClr val="tx1"/>
                          </a:solidFill>
                          <a:effectLst/>
                          <a:latin typeface="Calibri" panose="020F0502020204030204" pitchFamily="34" charset="0"/>
                        </a:rPr>
                        <a:t>93,35%</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s-CO" sz="1400" b="1" i="0" u="none" strike="noStrike">
                          <a:solidFill>
                            <a:schemeClr val="tx1"/>
                          </a:solidFill>
                          <a:effectLst/>
                          <a:latin typeface="Calibri" panose="020F0502020204030204" pitchFamily="34" charset="0"/>
                        </a:rPr>
                        <a:t>95,31%</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s-CO" sz="1400" b="1" i="0" u="none" strike="noStrike" dirty="0">
                          <a:solidFill>
                            <a:schemeClr val="tx1"/>
                          </a:solidFill>
                          <a:effectLst/>
                          <a:latin typeface="Calibri" panose="020F0502020204030204" pitchFamily="34" charset="0"/>
                        </a:rPr>
                        <a:t>93,72%</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s-CO" sz="1400" b="1" i="0" u="none" strike="noStrike">
                          <a:solidFill>
                            <a:schemeClr val="tx1"/>
                          </a:solidFill>
                          <a:effectLst/>
                          <a:latin typeface="Calibri" panose="020F0502020204030204" pitchFamily="34" charset="0"/>
                        </a:rPr>
                        <a:t>94,13%</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78347">
                <a:tc>
                  <a:txBody>
                    <a:bodyPr/>
                    <a:lstStyle/>
                    <a:p>
                      <a:pPr algn="ctr" fontAlgn="ctr"/>
                      <a:r>
                        <a:rPr lang="es-CO" sz="1400" b="1" i="0" u="none" strike="noStrike">
                          <a:solidFill>
                            <a:srgbClr val="000000"/>
                          </a:solidFill>
                          <a:effectLst/>
                          <a:latin typeface="Calibri" panose="020F0502020204030204" pitchFamily="34" charset="0"/>
                        </a:rPr>
                        <a:t>CUS</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gn="ctr" fontAlgn="ctr"/>
                      <a:r>
                        <a:rPr lang="es-CO" sz="1400" b="1" i="0" u="none" strike="noStrike">
                          <a:solidFill>
                            <a:schemeClr val="tx1"/>
                          </a:solidFill>
                          <a:effectLst/>
                          <a:latin typeface="Calibri" panose="020F0502020204030204" pitchFamily="34" charset="0"/>
                        </a:rPr>
                        <a:t>94,48%</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s-CO" sz="1400" b="1" i="0" u="none" strike="noStrike">
                          <a:solidFill>
                            <a:schemeClr val="tx1"/>
                          </a:solidFill>
                          <a:effectLst/>
                          <a:latin typeface="Calibri" panose="020F0502020204030204" pitchFamily="34" charset="0"/>
                        </a:rPr>
                        <a:t>95,36%</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s-CO" sz="1400" b="1" i="0" u="none" strike="noStrike">
                          <a:solidFill>
                            <a:schemeClr val="tx1"/>
                          </a:solidFill>
                          <a:effectLst/>
                          <a:latin typeface="Calibri" panose="020F0502020204030204" pitchFamily="34" charset="0"/>
                        </a:rPr>
                        <a:t>95,49%</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s-CO" sz="1400" b="1" i="0" u="none" strike="noStrike">
                          <a:solidFill>
                            <a:schemeClr val="tx1"/>
                          </a:solidFill>
                          <a:effectLst/>
                          <a:latin typeface="Calibri" panose="020F0502020204030204" pitchFamily="34" charset="0"/>
                        </a:rPr>
                        <a:t>95,11%</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78347">
                <a:tc>
                  <a:txBody>
                    <a:bodyPr/>
                    <a:lstStyle/>
                    <a:p>
                      <a:pPr algn="ctr" fontAlgn="ctr"/>
                      <a:r>
                        <a:rPr lang="es-CO" sz="1400" b="1" i="0" u="none" strike="noStrike">
                          <a:solidFill>
                            <a:srgbClr val="000000"/>
                          </a:solidFill>
                          <a:effectLst/>
                          <a:latin typeface="Calibri" panose="020F0502020204030204" pitchFamily="34" charset="0"/>
                        </a:rPr>
                        <a:t>CUQ</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gn="ctr" fontAlgn="ctr"/>
                      <a:r>
                        <a:rPr lang="es-CO" sz="1400" b="1" i="0" u="none" strike="noStrike">
                          <a:solidFill>
                            <a:schemeClr val="tx1"/>
                          </a:solidFill>
                          <a:effectLst/>
                          <a:latin typeface="Calibri" panose="020F0502020204030204" pitchFamily="34" charset="0"/>
                        </a:rPr>
                        <a:t>94,86%</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s-CO" sz="1400" b="1" i="0" u="none" strike="noStrike">
                          <a:solidFill>
                            <a:schemeClr val="tx1"/>
                          </a:solidFill>
                          <a:effectLst/>
                          <a:latin typeface="Calibri" panose="020F0502020204030204" pitchFamily="34" charset="0"/>
                        </a:rPr>
                        <a:t>97,10%</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s-CO" sz="1400" b="0" i="0" u="none" strike="noStrike" dirty="0">
                          <a:solidFill>
                            <a:schemeClr val="tx1"/>
                          </a:solidFill>
                          <a:effectLst/>
                          <a:latin typeface="Calibri" panose="020F0502020204030204" pitchFamily="34" charset="0"/>
                        </a:rPr>
                        <a:t>91,94%</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s-CO" sz="1400" b="1" i="0" u="none" strike="noStrike" dirty="0">
                          <a:solidFill>
                            <a:schemeClr val="tx1"/>
                          </a:solidFill>
                          <a:effectLst/>
                          <a:latin typeface="Calibri" panose="020F0502020204030204" pitchFamily="34" charset="0"/>
                        </a:rPr>
                        <a:t>94,63%</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93137">
                <a:tc>
                  <a:txBody>
                    <a:bodyPr/>
                    <a:lstStyle/>
                    <a:p>
                      <a:pPr algn="ctr" fontAlgn="ctr"/>
                      <a:r>
                        <a:rPr lang="es-CO" sz="1400" b="1" i="0" u="none" strike="noStrike">
                          <a:solidFill>
                            <a:srgbClr val="000000"/>
                          </a:solidFill>
                          <a:effectLst/>
                          <a:latin typeface="Calibri" panose="020F0502020204030204" pitchFamily="34" charset="0"/>
                        </a:rPr>
                        <a:t>PSM</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gn="ctr" fontAlgn="ctr"/>
                      <a:r>
                        <a:rPr lang="es-CO" sz="1400" b="1" i="0" u="none" strike="noStrike">
                          <a:solidFill>
                            <a:schemeClr val="tx1"/>
                          </a:solidFill>
                          <a:effectLst/>
                          <a:latin typeface="Calibri" panose="020F0502020204030204" pitchFamily="34" charset="0"/>
                        </a:rPr>
                        <a:t>94,65%</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s-CO" sz="1400" b="1" i="0" u="none" strike="noStrike" dirty="0">
                          <a:solidFill>
                            <a:schemeClr val="tx1"/>
                          </a:solidFill>
                          <a:effectLst/>
                          <a:latin typeface="Calibri" panose="020F0502020204030204" pitchFamily="34" charset="0"/>
                        </a:rPr>
                        <a:t>94,23%</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s-CO" sz="1400" b="1" i="0" u="none" strike="noStrike">
                          <a:solidFill>
                            <a:schemeClr val="tx1"/>
                          </a:solidFill>
                          <a:effectLst/>
                          <a:latin typeface="Calibri" panose="020F0502020204030204" pitchFamily="34" charset="0"/>
                        </a:rPr>
                        <a:t>97,46%</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s-CO" sz="1400" b="1" i="0" u="none" strike="noStrike" dirty="0">
                          <a:solidFill>
                            <a:schemeClr val="tx1"/>
                          </a:solidFill>
                          <a:effectLst/>
                          <a:latin typeface="Calibri" panose="020F0502020204030204" pitchFamily="34" charset="0"/>
                        </a:rPr>
                        <a:t>95,35%</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10" name="CuadroTexto 9"/>
          <p:cNvSpPr txBox="1"/>
          <p:nvPr/>
        </p:nvSpPr>
        <p:spPr>
          <a:xfrm>
            <a:off x="765398" y="5323751"/>
            <a:ext cx="10414674" cy="954107"/>
          </a:xfrm>
          <a:prstGeom prst="rect">
            <a:avLst/>
          </a:prstGeom>
          <a:noFill/>
        </p:spPr>
        <p:txBody>
          <a:bodyPr wrap="square" rtlCol="0">
            <a:spAutoFit/>
          </a:bodyPr>
          <a:lstStyle/>
          <a:p>
            <a:r>
              <a:rPr lang="es-CO" sz="1400" dirty="0" smtClean="0"/>
              <a:t>Nota:</a:t>
            </a:r>
          </a:p>
          <a:p>
            <a:endParaRPr lang="es-ES" sz="1400" dirty="0" smtClean="0"/>
          </a:p>
          <a:p>
            <a:r>
              <a:rPr lang="es-ES" sz="1400" dirty="0" smtClean="0"/>
              <a:t>Se está implementando el plan de mejora para el servicio de urgencias en CUQ y CUR con enfoque en las variables con mayor oportunidad de mejora.</a:t>
            </a:r>
            <a:endParaRPr lang="es-CO" sz="1400" dirty="0"/>
          </a:p>
        </p:txBody>
      </p:sp>
    </p:spTree>
    <p:extLst>
      <p:ext uri="{BB962C8B-B14F-4D97-AF65-F5344CB8AC3E}">
        <p14:creationId xmlns:p14="http://schemas.microsoft.com/office/powerpoint/2010/main" val="888951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2 CuadroTexto"/>
          <p:cNvSpPr txBox="1"/>
          <p:nvPr/>
        </p:nvSpPr>
        <p:spPr>
          <a:xfrm>
            <a:off x="211597" y="6287253"/>
            <a:ext cx="2304256" cy="215444"/>
          </a:xfrm>
          <a:prstGeom prst="rect">
            <a:avLst/>
          </a:prstGeom>
          <a:noFill/>
        </p:spPr>
        <p:txBody>
          <a:bodyPr wrap="square" rtlCol="0">
            <a:spAutoFit/>
          </a:bodyPr>
          <a:lstStyle/>
          <a:p>
            <a:r>
              <a:rPr lang="es-CO" sz="800" dirty="0" smtClean="0">
                <a:latin typeface="Verdana" pitchFamily="34" charset="0"/>
                <a:ea typeface="Verdana" pitchFamily="34" charset="0"/>
                <a:cs typeface="Verdana" pitchFamily="34" charset="0"/>
              </a:rPr>
              <a:t>Plantilla 033, V. 5 – 04/04/2018</a:t>
            </a:r>
            <a:endParaRPr lang="es-CO" sz="800" dirty="0">
              <a:latin typeface="Verdana" pitchFamily="34" charset="0"/>
              <a:ea typeface="Verdana" pitchFamily="34" charset="0"/>
              <a:cs typeface="Verdana" pitchFamily="34" charset="0"/>
            </a:endParaRPr>
          </a:p>
        </p:txBody>
      </p:sp>
    </p:spTree>
    <p:extLst>
      <p:ext uri="{BB962C8B-B14F-4D97-AF65-F5344CB8AC3E}">
        <p14:creationId xmlns:p14="http://schemas.microsoft.com/office/powerpoint/2010/main" val="4254009638"/>
      </p:ext>
    </p:extLst>
  </p:cSld>
  <p:clrMapOvr>
    <a:masterClrMapping/>
  </p:clrMapOvr>
  <p:timing>
    <p:tnLst>
      <p:par>
        <p:cTn id="1" dur="indefinite" restart="never" nodeType="tmRoot"/>
      </p:par>
    </p:tnLst>
  </p:timing>
</p:sld>
</file>

<file path=ppt/theme/theme1.xml><?xml version="1.0" encoding="utf-8"?>
<a:theme xmlns:a="http://schemas.openxmlformats.org/drawingml/2006/main" name="Tema de Office">
  <a:themeElements>
    <a:clrScheme name="Personalizado 2">
      <a:dk1>
        <a:sysClr val="windowText" lastClr="000000"/>
      </a:dk1>
      <a:lt1>
        <a:sysClr val="window" lastClr="FFFFFF"/>
      </a:lt1>
      <a:dk2>
        <a:srgbClr val="FFFFFF"/>
      </a:dk2>
      <a:lt2>
        <a:srgbClr val="F2F2F2"/>
      </a:lt2>
      <a:accent1>
        <a:srgbClr val="CBD300"/>
      </a:accent1>
      <a:accent2>
        <a:srgbClr val="92D050"/>
      </a:accent2>
      <a:accent3>
        <a:srgbClr val="7F7F7F"/>
      </a:accent3>
      <a:accent4>
        <a:srgbClr val="FFC000"/>
      </a:accent4>
      <a:accent5>
        <a:srgbClr val="004237"/>
      </a:accent5>
      <a:accent6>
        <a:srgbClr val="8CD05A"/>
      </a:accent6>
      <a:hlink>
        <a:srgbClr val="8CD05A"/>
      </a:hlink>
      <a:folHlink>
        <a:srgbClr val="00B050"/>
      </a:folHlink>
    </a:clrScheme>
    <a:fontScheme name="Personalizado 3">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ción1" id="{52090594-DBC0-4E16-9581-3D9729E3D3B2}" vid="{2118297F-B4A5-4595-8DCB-7FE3A759CF6D}"/>
    </a:ext>
  </a:extLst>
</a:theme>
</file>

<file path=docProps/app.xml><?xml version="1.0" encoding="utf-8"?>
<Properties xmlns="http://schemas.openxmlformats.org/officeDocument/2006/extended-properties" xmlns:vt="http://schemas.openxmlformats.org/officeDocument/2006/docPropsVTypes">
  <Template>plantilla presentaciones ECP</Template>
  <TotalTime>7107</TotalTime>
  <Words>664</Words>
  <Application>Microsoft Office PowerPoint</Application>
  <PresentationFormat>Panorámica</PresentationFormat>
  <Paragraphs>131</Paragraphs>
  <Slides>8</Slides>
  <Notes>0</Notes>
  <HiddenSlides>0</HiddenSlides>
  <MMClips>0</MMClips>
  <ScaleCrop>false</ScaleCrop>
  <HeadingPairs>
    <vt:vector size="6" baseType="variant">
      <vt:variant>
        <vt:lpstr>Fuentes usadas</vt:lpstr>
      </vt:variant>
      <vt:variant>
        <vt:i4>7</vt:i4>
      </vt:variant>
      <vt:variant>
        <vt:lpstr>Tema</vt:lpstr>
      </vt:variant>
      <vt:variant>
        <vt:i4>1</vt:i4>
      </vt:variant>
      <vt:variant>
        <vt:lpstr>Títulos de diapositiva</vt:lpstr>
      </vt:variant>
      <vt:variant>
        <vt:i4>8</vt:i4>
      </vt:variant>
    </vt:vector>
  </HeadingPairs>
  <TitlesOfParts>
    <vt:vector size="16" baseType="lpstr">
      <vt:lpstr>Arial</vt:lpstr>
      <vt:lpstr>Arial (Titulos)</vt:lpstr>
      <vt:lpstr>Arial Narrow</vt:lpstr>
      <vt:lpstr>Calibri</vt:lpstr>
      <vt:lpstr>Helvetica</vt:lpstr>
      <vt:lpstr>Verdana</vt:lpstr>
      <vt:lpstr>Wingdings</vt:lpstr>
      <vt:lpstr>Tema de Office</vt:lpstr>
      <vt:lpstr>Resultados gestión Gerencia de Salud Integral de Ecopetrol primer trimestre del año. </vt:lpstr>
      <vt:lpstr>Contratación red prestadora</vt:lpstr>
      <vt:lpstr>Beneficiarios Servicio de salud</vt:lpstr>
      <vt:lpstr>Presentación de PowerPoint</vt:lpstr>
      <vt:lpstr>Presentación de PowerPoint</vt:lpstr>
      <vt:lpstr>Resultado de satisfacción de los servicios de salud de Ecopetrol S.A. primer trimestre de 2019.  </vt:lpstr>
      <vt:lpstr>Resultado trimestral por servicio encuestado</vt:lpstr>
      <vt:lpstr>Presentación de PowerPoint</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Rafael Andres Mulett Diaz</dc:creator>
  <cp:lastModifiedBy>Vladimir Fernando Tuta Casallas</cp:lastModifiedBy>
  <cp:revision>74</cp:revision>
  <dcterms:created xsi:type="dcterms:W3CDTF">2018-02-26T19:23:20Z</dcterms:created>
  <dcterms:modified xsi:type="dcterms:W3CDTF">2019-04-17T18:22:01Z</dcterms:modified>
</cp:coreProperties>
</file>