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50" y="2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8087108\Desktop\Reporte%20PQRS%20Ley%20de%20Transparencia%20-%20Semestre%20I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8087108\Desktop\Reporte%20PQRS%20Ley%20de%20Transparencia%20-%20Semestre%20I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8087108\Desktop\Reporte%20PQRS%20Ley%20de%20Transparencia%20-%20Semestre%20I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8087108\Desktop\Reporte%20PQRS%20Ley%20de%20Transparencia%20-%20Semestre%20I%20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8087108\Desktop\Reporte%20PQRS%20Ley%20de%20Transparencia%20-%20Semestre%20I%20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8087108\Desktop\Reporte%20PQRS%20Ley%20de%20Transparencia%20-%20Semestre%20I%20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Total casos</a:t>
            </a:r>
            <a:r>
              <a:rPr lang="es-CO" baseline="0"/>
              <a:t> atendidos  - Año 2020</a:t>
            </a:r>
            <a:endParaRPr lang="es-CO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Hoja2!$H$5</c:f>
              <c:strCache>
                <c:ptCount val="1"/>
                <c:pt idx="0">
                  <c:v>PQRS Orninarias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Hoja2!$G$6:$G$8</c:f>
              <c:strCache>
                <c:ptCount val="3"/>
                <c:pt idx="0">
                  <c:v>Quejas y reclamos</c:v>
                </c:pt>
                <c:pt idx="1">
                  <c:v>Peticiones</c:v>
                </c:pt>
                <c:pt idx="2">
                  <c:v>PQRS Atendidas en primer nivel</c:v>
                </c:pt>
              </c:strCache>
            </c:strRef>
          </c:cat>
          <c:val>
            <c:numRef>
              <c:f>Hoja2!$H$6:$H$8</c:f>
              <c:numCache>
                <c:formatCode>#,##0</c:formatCode>
                <c:ptCount val="3"/>
                <c:pt idx="0">
                  <c:v>4401</c:v>
                </c:pt>
                <c:pt idx="1">
                  <c:v>5208</c:v>
                </c:pt>
                <c:pt idx="2">
                  <c:v>8666</c:v>
                </c:pt>
              </c:numCache>
            </c:numRef>
          </c:val>
        </c:ser>
        <c:ser>
          <c:idx val="1"/>
          <c:order val="1"/>
          <c:tx>
            <c:strRef>
              <c:f>Hoja2!$I$5</c:f>
              <c:strCache>
                <c:ptCount val="1"/>
                <c:pt idx="0">
                  <c:v>PQRS Ley 1712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solidFill>
                  <a:schemeClr val="accent3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3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Hoja2!$G$6:$G$8</c:f>
              <c:strCache>
                <c:ptCount val="3"/>
                <c:pt idx="0">
                  <c:v>Quejas y reclamos</c:v>
                </c:pt>
                <c:pt idx="1">
                  <c:v>Peticiones</c:v>
                </c:pt>
                <c:pt idx="2">
                  <c:v>PQRS Atendidas en primer nivel</c:v>
                </c:pt>
              </c:strCache>
            </c:strRef>
          </c:cat>
          <c:val>
            <c:numRef>
              <c:f>Hoja2!$I$6:$I$8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279544224"/>
        <c:axId val="279548576"/>
      </c:barChart>
      <c:catAx>
        <c:axId val="279544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79548576"/>
        <c:crosses val="autoZero"/>
        <c:auto val="1"/>
        <c:lblAlgn val="ctr"/>
        <c:lblOffset val="100"/>
        <c:noMultiLvlLbl val="0"/>
      </c:catAx>
      <c:valAx>
        <c:axId val="279548576"/>
        <c:scaling>
          <c:orientation val="minMax"/>
          <c:max val="9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79544224"/>
        <c:crosses val="autoZero"/>
        <c:crossBetween val="between"/>
        <c:majorUnit val="3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19050">
      <a:solidFill>
        <a:schemeClr val="bg1">
          <a:lumMod val="50000"/>
        </a:schemeClr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PQRS Ley 1712 de 2014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Hoja2!$H$19</c:f>
              <c:strCache>
                <c:ptCount val="1"/>
                <c:pt idx="0">
                  <c:v>Casos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0029275186755501"/>
                  <c:y val="-0.2960890678582938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Hoja2!$G$20:$G$21</c:f>
              <c:strCache>
                <c:ptCount val="2"/>
                <c:pt idx="0">
                  <c:v>Peticiones</c:v>
                </c:pt>
                <c:pt idx="1">
                  <c:v>Quejas y reclamos</c:v>
                </c:pt>
              </c:strCache>
            </c:strRef>
          </c:cat>
          <c:val>
            <c:numRef>
              <c:f>Hoja2!$H$20:$H$21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19050">
      <a:solidFill>
        <a:schemeClr val="bg1">
          <a:lumMod val="50000"/>
        </a:schemeClr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PQRS trasladadas a otras  entidades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Hoja2!$H$39</c:f>
              <c:strCache>
                <c:ptCount val="1"/>
                <c:pt idx="0">
                  <c:v>Casos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6.3888888888888787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6111111111111138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Hoja2!$G$40:$G$41</c:f>
              <c:strCache>
                <c:ptCount val="2"/>
                <c:pt idx="0">
                  <c:v>Casos trasladados</c:v>
                </c:pt>
                <c:pt idx="1">
                  <c:v>Casos respondidos por Ecopetrol</c:v>
                </c:pt>
              </c:strCache>
            </c:strRef>
          </c:cat>
          <c:val>
            <c:numRef>
              <c:f>Hoja2!$H$40:$H$41</c:f>
              <c:numCache>
                <c:formatCode>#,##0</c:formatCode>
                <c:ptCount val="2"/>
                <c:pt idx="0">
                  <c:v>616</c:v>
                </c:pt>
                <c:pt idx="1">
                  <c:v>17659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8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19050">
      <a:solidFill>
        <a:schemeClr val="bg1">
          <a:lumMod val="50000"/>
        </a:schemeClr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800" b="1">
                <a:effectLst/>
              </a:rPr>
              <a:t>PQRS trasladadas a otras entidades</a:t>
            </a:r>
            <a:endParaRPr lang="es-CO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Hoja2!$H$45</c:f>
              <c:strCache>
                <c:ptCount val="1"/>
                <c:pt idx="0">
                  <c:v>PQRS ordinarias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803919045875454E-3"/>
                  <c:y val="-5.9578346969714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Hoja2!$G$46:$G$47</c:f>
              <c:strCache>
                <c:ptCount val="2"/>
                <c:pt idx="0">
                  <c:v>Casos trasladados</c:v>
                </c:pt>
                <c:pt idx="1">
                  <c:v>Casos respondidos por Ecopetrol</c:v>
                </c:pt>
              </c:strCache>
            </c:strRef>
          </c:cat>
          <c:val>
            <c:numRef>
              <c:f>Hoja2!$H$46:$H$47</c:f>
              <c:numCache>
                <c:formatCode>#,##0</c:formatCode>
                <c:ptCount val="2"/>
                <c:pt idx="0">
                  <c:v>616</c:v>
                </c:pt>
                <c:pt idx="1">
                  <c:v>17659</c:v>
                </c:pt>
              </c:numCache>
            </c:numRef>
          </c:val>
        </c:ser>
        <c:ser>
          <c:idx val="1"/>
          <c:order val="1"/>
          <c:tx>
            <c:strRef>
              <c:f>Hoja2!$I$45</c:f>
              <c:strCache>
                <c:ptCount val="1"/>
                <c:pt idx="0">
                  <c:v>PQRS Ley 1712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solidFill>
                  <a:schemeClr val="accent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Hoja2!$G$46:$G$47</c:f>
              <c:strCache>
                <c:ptCount val="2"/>
                <c:pt idx="0">
                  <c:v>Casos trasladados</c:v>
                </c:pt>
                <c:pt idx="1">
                  <c:v>Casos respondidos por Ecopetrol</c:v>
                </c:pt>
              </c:strCache>
            </c:strRef>
          </c:cat>
          <c:val>
            <c:numRef>
              <c:f>Hoja2!$I$46:$I$47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3153312"/>
        <c:axId val="343154400"/>
      </c:barChart>
      <c:catAx>
        <c:axId val="34315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43154400"/>
        <c:crosses val="autoZero"/>
        <c:auto val="1"/>
        <c:lblAlgn val="ctr"/>
        <c:lblOffset val="100"/>
        <c:noMultiLvlLbl val="0"/>
      </c:catAx>
      <c:valAx>
        <c:axId val="34315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4315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19050">
      <a:solidFill>
        <a:schemeClr val="bg1">
          <a:lumMod val="50000"/>
        </a:schemeClr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400" b="0" i="0" baseline="0" dirty="0" smtClean="0">
                <a:effectLst/>
              </a:rPr>
              <a:t>TOTAL PQRS I semestre 2020</a:t>
            </a:r>
            <a:endParaRPr lang="es-CO" sz="1400" dirty="0" smtClean="0">
              <a:effectLst/>
            </a:endParaRPr>
          </a:p>
          <a:p>
            <a:pPr>
              <a:defRPr sz="1400"/>
            </a:pPr>
            <a:r>
              <a:rPr lang="es-ES" sz="1400" b="0" i="0" baseline="0" dirty="0" smtClean="0">
                <a:effectLst/>
              </a:rPr>
              <a:t>Tiempo de respuesta por solicitud</a:t>
            </a:r>
            <a:endParaRPr lang="es-CO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Hoja2!$G$82</c:f>
              <c:strCache>
                <c:ptCount val="1"/>
                <c:pt idx="0">
                  <c:v>Número de casos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Hoja2!$F$83:$F$84</c:f>
              <c:strCache>
                <c:ptCount val="2"/>
                <c:pt idx="0">
                  <c:v>Casos atendidos en primer nivel</c:v>
                </c:pt>
                <c:pt idx="1">
                  <c:v>Casos atendidos en segundo nivel</c:v>
                </c:pt>
              </c:strCache>
            </c:strRef>
          </c:cat>
          <c:val>
            <c:numRef>
              <c:f>Hoja2!$G$83:$G$84</c:f>
              <c:numCache>
                <c:formatCode>#,##0</c:formatCode>
                <c:ptCount val="2"/>
                <c:pt idx="0">
                  <c:v>8666</c:v>
                </c:pt>
                <c:pt idx="1">
                  <c:v>9609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0652656"/>
        <c:axId val="140648848"/>
      </c:barChart>
      <c:lineChart>
        <c:grouping val="standard"/>
        <c:varyColors val="0"/>
        <c:ser>
          <c:idx val="1"/>
          <c:order val="1"/>
          <c:tx>
            <c:strRef>
              <c:f>Hoja2!$H$82</c:f>
              <c:strCache>
                <c:ptCount val="1"/>
                <c:pt idx="0">
                  <c:v>Promedio días de atención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Hoja2!$F$83:$F$84</c:f>
              <c:strCache>
                <c:ptCount val="2"/>
                <c:pt idx="0">
                  <c:v>Casos atendidos en primer nivel</c:v>
                </c:pt>
                <c:pt idx="1">
                  <c:v>Casos atendidos en segundo nivel</c:v>
                </c:pt>
              </c:strCache>
            </c:strRef>
          </c:cat>
          <c:val>
            <c:numRef>
              <c:f>Hoja2!$H$83:$H$84</c:f>
              <c:numCache>
                <c:formatCode>0.00</c:formatCode>
                <c:ptCount val="2"/>
                <c:pt idx="0">
                  <c:v>2.5959326971738435</c:v>
                </c:pt>
                <c:pt idx="1">
                  <c:v>14.709909462872996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654288"/>
        <c:axId val="140651024"/>
      </c:lineChart>
      <c:catAx>
        <c:axId val="14065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40648848"/>
        <c:crosses val="autoZero"/>
        <c:auto val="1"/>
        <c:lblAlgn val="ctr"/>
        <c:lblOffset val="100"/>
        <c:noMultiLvlLbl val="0"/>
      </c:catAx>
      <c:valAx>
        <c:axId val="140648848"/>
        <c:scaling>
          <c:orientation val="minMax"/>
          <c:max val="11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40652656"/>
        <c:crosses val="autoZero"/>
        <c:crossBetween val="between"/>
      </c:valAx>
      <c:valAx>
        <c:axId val="140651024"/>
        <c:scaling>
          <c:orientation val="minMax"/>
          <c:max val="15"/>
        </c:scaling>
        <c:delete val="0"/>
        <c:axPos val="r"/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40654288"/>
        <c:crosses val="max"/>
        <c:crossBetween val="between"/>
      </c:valAx>
      <c:catAx>
        <c:axId val="1406542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06510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19050">
      <a:solidFill>
        <a:schemeClr val="bg1">
          <a:lumMod val="50000"/>
        </a:schemeClr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400" b="0" i="0" baseline="0" dirty="0" smtClean="0">
                <a:effectLst/>
              </a:rPr>
              <a:t>PQRS Ley de transparencia I semestre 2020</a:t>
            </a:r>
            <a:endParaRPr lang="es-CO" sz="1400" dirty="0" smtClean="0">
              <a:effectLst/>
            </a:endParaRPr>
          </a:p>
          <a:p>
            <a:pPr>
              <a:defRPr sz="1400"/>
            </a:pPr>
            <a:r>
              <a:rPr lang="es-ES" sz="1400" b="0" i="0" baseline="0" dirty="0" smtClean="0">
                <a:effectLst/>
              </a:rPr>
              <a:t>Tiempo de respuesta por cada solicitud</a:t>
            </a:r>
            <a:endParaRPr lang="es-CO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Hoja2!$G$87</c:f>
              <c:strCache>
                <c:ptCount val="1"/>
                <c:pt idx="0">
                  <c:v>Número de casos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Hoja2!$F$88</c:f>
              <c:strCache>
                <c:ptCount val="1"/>
                <c:pt idx="0">
                  <c:v>Peticiones</c:v>
                </c:pt>
              </c:strCache>
            </c:strRef>
          </c:cat>
          <c:val>
            <c:numRef>
              <c:f>Hoja2!$G$88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0726128"/>
        <c:axId val="590715792"/>
      </c:barChart>
      <c:lineChart>
        <c:grouping val="stacked"/>
        <c:varyColors val="0"/>
        <c:ser>
          <c:idx val="1"/>
          <c:order val="1"/>
          <c:tx>
            <c:strRef>
              <c:f>Hoja2!$H$87</c:f>
              <c:strCache>
                <c:ptCount val="1"/>
                <c:pt idx="0">
                  <c:v>Promedio días de atención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Hoja2!$F$88</c:f>
              <c:strCache>
                <c:ptCount val="1"/>
                <c:pt idx="0">
                  <c:v>Peticiones</c:v>
                </c:pt>
              </c:strCache>
            </c:strRef>
          </c:cat>
          <c:val>
            <c:numRef>
              <c:f>Hoja2!$H$88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0726128"/>
        <c:axId val="590715792"/>
      </c:lineChart>
      <c:catAx>
        <c:axId val="59072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90715792"/>
        <c:crosses val="autoZero"/>
        <c:auto val="1"/>
        <c:lblAlgn val="ctr"/>
        <c:lblOffset val="100"/>
        <c:noMultiLvlLbl val="0"/>
      </c:catAx>
      <c:valAx>
        <c:axId val="590715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90726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19050">
      <a:solidFill>
        <a:schemeClr val="bg1">
          <a:lumMod val="50000"/>
        </a:schemeClr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159000" y="1770062"/>
            <a:ext cx="7874000" cy="36274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07491" y="316991"/>
            <a:ext cx="1104900" cy="381000"/>
          </a:xfrm>
          <a:custGeom>
            <a:avLst/>
            <a:gdLst/>
            <a:ahLst/>
            <a:cxnLst/>
            <a:rect l="l" t="t" r="r" b="b"/>
            <a:pathLst>
              <a:path w="1104900" h="381000">
                <a:moveTo>
                  <a:pt x="0" y="380999"/>
                </a:moveTo>
                <a:lnTo>
                  <a:pt x="1104900" y="380999"/>
                </a:lnTo>
                <a:lnTo>
                  <a:pt x="1104900" y="0"/>
                </a:lnTo>
                <a:lnTo>
                  <a:pt x="0" y="0"/>
                </a:lnTo>
                <a:lnTo>
                  <a:pt x="0" y="380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691186"/>
            <a:ext cx="12192000" cy="11668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21791" y="406908"/>
            <a:ext cx="647700" cy="100965"/>
          </a:xfrm>
          <a:custGeom>
            <a:avLst/>
            <a:gdLst/>
            <a:ahLst/>
            <a:cxnLst/>
            <a:rect l="l" t="t" r="r" b="b"/>
            <a:pathLst>
              <a:path w="647700" h="100965">
                <a:moveTo>
                  <a:pt x="0" y="100584"/>
                </a:moveTo>
                <a:lnTo>
                  <a:pt x="647700" y="100584"/>
                </a:lnTo>
                <a:lnTo>
                  <a:pt x="647700" y="0"/>
                </a:lnTo>
                <a:lnTo>
                  <a:pt x="0" y="0"/>
                </a:lnTo>
                <a:lnTo>
                  <a:pt x="0" y="100584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9643" y="468248"/>
            <a:ext cx="10992713" cy="1096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1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33805" y="5379846"/>
            <a:ext cx="2528080" cy="8059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673608" y="902208"/>
            <a:ext cx="786765" cy="152400"/>
          </a:xfrm>
          <a:custGeom>
            <a:avLst/>
            <a:gdLst/>
            <a:ahLst/>
            <a:cxnLst/>
            <a:rect l="l" t="t" r="r" b="b"/>
            <a:pathLst>
              <a:path w="786765" h="152400">
                <a:moveTo>
                  <a:pt x="0" y="152400"/>
                </a:moveTo>
                <a:lnTo>
                  <a:pt x="786384" y="152400"/>
                </a:lnTo>
                <a:lnTo>
                  <a:pt x="786384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CAD2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9112" y="1889582"/>
            <a:ext cx="703707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979E00"/>
                </a:solidFill>
              </a:rPr>
              <a:t>Ley de</a:t>
            </a:r>
            <a:r>
              <a:rPr sz="5400" spc="-100" dirty="0">
                <a:solidFill>
                  <a:srgbClr val="979E00"/>
                </a:solidFill>
              </a:rPr>
              <a:t> </a:t>
            </a:r>
            <a:r>
              <a:rPr sz="5400" spc="-25" dirty="0">
                <a:solidFill>
                  <a:srgbClr val="979E00"/>
                </a:solidFill>
              </a:rPr>
              <a:t>Transparencia</a:t>
            </a:r>
            <a:endParaRPr sz="5400" dirty="0"/>
          </a:p>
        </p:txBody>
      </p:sp>
      <p:sp>
        <p:nvSpPr>
          <p:cNvPr id="5" name="object 5"/>
          <p:cNvSpPr txBox="1"/>
          <p:nvPr/>
        </p:nvSpPr>
        <p:spPr>
          <a:xfrm>
            <a:off x="769112" y="2664333"/>
            <a:ext cx="4965065" cy="1175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045"/>
              </a:lnSpc>
              <a:spcBef>
                <a:spcPts val="100"/>
              </a:spcBef>
            </a:pPr>
            <a:r>
              <a:rPr sz="3600" b="1" spc="-5" dirty="0">
                <a:solidFill>
                  <a:srgbClr val="979E00"/>
                </a:solidFill>
                <a:latin typeface="Arial"/>
                <a:cs typeface="Arial"/>
              </a:rPr>
              <a:t>(1712 </a:t>
            </a:r>
            <a:r>
              <a:rPr sz="3600" b="1" dirty="0">
                <a:solidFill>
                  <a:srgbClr val="979E00"/>
                </a:solidFill>
                <a:latin typeface="Arial"/>
                <a:cs typeface="Arial"/>
              </a:rPr>
              <a:t>de</a:t>
            </a:r>
            <a:r>
              <a:rPr sz="3600" b="1" spc="-25" dirty="0">
                <a:solidFill>
                  <a:srgbClr val="979E00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979E00"/>
                </a:solidFill>
                <a:latin typeface="Arial"/>
                <a:cs typeface="Arial"/>
              </a:rPr>
              <a:t>2014)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ts val="5005"/>
              </a:lnSpc>
            </a:pPr>
            <a:r>
              <a:rPr sz="4400" b="1" dirty="0">
                <a:solidFill>
                  <a:srgbClr val="004237"/>
                </a:solidFill>
                <a:latin typeface="Arial"/>
                <a:cs typeface="Arial"/>
              </a:rPr>
              <a:t>Atención </a:t>
            </a:r>
            <a:r>
              <a:rPr sz="4400" b="1" spc="-10" dirty="0">
                <a:solidFill>
                  <a:srgbClr val="004237"/>
                </a:solidFill>
                <a:latin typeface="Arial"/>
                <a:cs typeface="Arial"/>
              </a:rPr>
              <a:t>de</a:t>
            </a:r>
            <a:r>
              <a:rPr sz="4400" b="1" spc="-65" dirty="0">
                <a:solidFill>
                  <a:srgbClr val="004237"/>
                </a:solidFill>
                <a:latin typeface="Arial"/>
                <a:cs typeface="Arial"/>
              </a:rPr>
              <a:t> </a:t>
            </a:r>
            <a:r>
              <a:rPr sz="4400" b="1" dirty="0">
                <a:solidFill>
                  <a:srgbClr val="004237"/>
                </a:solidFill>
                <a:latin typeface="Arial"/>
                <a:cs typeface="Arial"/>
              </a:rPr>
              <a:t>PQRS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9112" y="4981498"/>
            <a:ext cx="6088888" cy="10469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600"/>
              </a:lnSpc>
              <a:spcBef>
                <a:spcPts val="100"/>
              </a:spcBef>
            </a:pPr>
            <a:r>
              <a:rPr sz="2800" spc="-5" dirty="0">
                <a:solidFill>
                  <a:srgbClr val="004237"/>
                </a:solidFill>
                <a:latin typeface="Arial"/>
                <a:cs typeface="Arial"/>
              </a:rPr>
              <a:t>Oficina de Participación Ciudadana  </a:t>
            </a:r>
            <a:r>
              <a:rPr sz="2800" dirty="0">
                <a:solidFill>
                  <a:srgbClr val="004237"/>
                </a:solidFill>
                <a:latin typeface="Arial"/>
                <a:cs typeface="Arial"/>
              </a:rPr>
              <a:t>1° </a:t>
            </a:r>
            <a:r>
              <a:rPr sz="2800" spc="-5" dirty="0">
                <a:solidFill>
                  <a:srgbClr val="004237"/>
                </a:solidFill>
                <a:latin typeface="Arial"/>
                <a:cs typeface="Arial"/>
              </a:rPr>
              <a:t>de </a:t>
            </a:r>
            <a:r>
              <a:rPr lang="es-ES" sz="2800" spc="-5" dirty="0" smtClean="0">
                <a:solidFill>
                  <a:srgbClr val="004237"/>
                </a:solidFill>
                <a:latin typeface="Arial"/>
                <a:cs typeface="Arial"/>
              </a:rPr>
              <a:t>enero </a:t>
            </a:r>
            <a:r>
              <a:rPr sz="2800" dirty="0" smtClean="0">
                <a:solidFill>
                  <a:srgbClr val="004237"/>
                </a:solidFill>
                <a:latin typeface="Arial"/>
                <a:cs typeface="Arial"/>
              </a:rPr>
              <a:t>al </a:t>
            </a:r>
            <a:r>
              <a:rPr lang="es-ES" sz="2800" spc="-5" dirty="0" smtClean="0">
                <a:solidFill>
                  <a:srgbClr val="004237"/>
                </a:solidFill>
                <a:latin typeface="Arial"/>
                <a:cs typeface="Arial"/>
              </a:rPr>
              <a:t>30</a:t>
            </a:r>
            <a:r>
              <a:rPr sz="2800" spc="-5" dirty="0" smtClean="0">
                <a:solidFill>
                  <a:srgbClr val="004237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4237"/>
                </a:solidFill>
                <a:latin typeface="Arial"/>
                <a:cs typeface="Arial"/>
              </a:rPr>
              <a:t>de </a:t>
            </a:r>
            <a:r>
              <a:rPr lang="es-ES" sz="2800" spc="-5" dirty="0" smtClean="0">
                <a:solidFill>
                  <a:srgbClr val="004237"/>
                </a:solidFill>
                <a:latin typeface="Arial"/>
                <a:cs typeface="Arial"/>
              </a:rPr>
              <a:t>junio </a:t>
            </a:r>
            <a:r>
              <a:rPr sz="2800" spc="-5" dirty="0" smtClean="0">
                <a:solidFill>
                  <a:srgbClr val="004237"/>
                </a:solidFill>
                <a:latin typeface="Arial"/>
                <a:cs typeface="Arial"/>
              </a:rPr>
              <a:t>de</a:t>
            </a:r>
            <a:r>
              <a:rPr sz="2800" spc="5" dirty="0" smtClean="0">
                <a:solidFill>
                  <a:srgbClr val="004237"/>
                </a:solidFill>
                <a:latin typeface="Arial"/>
                <a:cs typeface="Arial"/>
              </a:rPr>
              <a:t> </a:t>
            </a:r>
            <a:r>
              <a:rPr lang="es-ES" sz="2800" spc="-5" dirty="0" smtClean="0">
                <a:solidFill>
                  <a:srgbClr val="004237"/>
                </a:solidFill>
                <a:latin typeface="Arial"/>
                <a:cs typeface="Arial"/>
              </a:rPr>
              <a:t>2020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9643" y="631901"/>
            <a:ext cx="7259320" cy="58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Número de solicitudes</a:t>
            </a:r>
            <a:r>
              <a:rPr spc="35" dirty="0"/>
              <a:t> </a:t>
            </a:r>
            <a:r>
              <a:rPr spc="-5" dirty="0"/>
              <a:t>recibidas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93163" y="4697729"/>
            <a:ext cx="7284720" cy="108521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30"/>
              </a:spcBef>
            </a:pP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En el </a:t>
            </a:r>
            <a:r>
              <a:rPr lang="es-ES" sz="1800" spc="-5" dirty="0" smtClean="0">
                <a:solidFill>
                  <a:srgbClr val="797979"/>
                </a:solidFill>
                <a:latin typeface="Arial"/>
                <a:cs typeface="Arial"/>
              </a:rPr>
              <a:t>primer </a:t>
            </a:r>
            <a:r>
              <a:rPr sz="1800" dirty="0" smtClean="0">
                <a:solidFill>
                  <a:srgbClr val="797979"/>
                </a:solidFill>
                <a:latin typeface="Arial"/>
                <a:cs typeface="Arial"/>
              </a:rPr>
              <a:t>semestre 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del </a:t>
            </a:r>
            <a:r>
              <a:rPr sz="1800" spc="-5" dirty="0" smtClean="0">
                <a:solidFill>
                  <a:srgbClr val="797979"/>
                </a:solidFill>
                <a:latin typeface="Arial"/>
                <a:cs typeface="Arial"/>
              </a:rPr>
              <a:t>20</a:t>
            </a:r>
            <a:r>
              <a:rPr lang="es-ES" sz="1800" spc="-5" dirty="0" smtClean="0">
                <a:solidFill>
                  <a:srgbClr val="797979"/>
                </a:solidFill>
                <a:latin typeface="Arial"/>
                <a:cs typeface="Arial"/>
              </a:rPr>
              <a:t>20</a:t>
            </a:r>
            <a:r>
              <a:rPr sz="1800" spc="-5" dirty="0" smtClean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se </a:t>
            </a:r>
            <a:r>
              <a:rPr sz="1800" spc="-5" dirty="0" err="1">
                <a:solidFill>
                  <a:srgbClr val="797979"/>
                </a:solidFill>
                <a:latin typeface="Arial"/>
                <a:cs typeface="Arial"/>
              </a:rPr>
              <a:t>atendieron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800" b="1" spc="-5" dirty="0" smtClean="0">
                <a:solidFill>
                  <a:srgbClr val="FF6600"/>
                </a:solidFill>
                <a:latin typeface="Arial"/>
                <a:cs typeface="Arial"/>
              </a:rPr>
              <a:t>1</a:t>
            </a:r>
            <a:r>
              <a:rPr lang="es-ES" sz="1800" b="1" spc="-5" dirty="0" smtClean="0">
                <a:solidFill>
                  <a:srgbClr val="FF6600"/>
                </a:solidFill>
                <a:latin typeface="Arial"/>
                <a:cs typeface="Arial"/>
              </a:rPr>
              <a:t>8</a:t>
            </a:r>
            <a:r>
              <a:rPr sz="1800" b="1" spc="-5" dirty="0" smtClean="0">
                <a:solidFill>
                  <a:srgbClr val="FF6600"/>
                </a:solidFill>
                <a:latin typeface="Arial"/>
                <a:cs typeface="Arial"/>
              </a:rPr>
              <a:t>.</a:t>
            </a:r>
            <a:r>
              <a:rPr lang="es-ES" sz="1800" b="1" spc="-5" dirty="0" smtClean="0">
                <a:solidFill>
                  <a:srgbClr val="FF6600"/>
                </a:solidFill>
                <a:latin typeface="Arial"/>
                <a:cs typeface="Arial"/>
              </a:rPr>
              <a:t>277</a:t>
            </a:r>
            <a:r>
              <a:rPr sz="1800" b="1" spc="-5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6600"/>
                </a:solidFill>
                <a:latin typeface="Arial"/>
                <a:cs typeface="Arial"/>
              </a:rPr>
              <a:t>PQRS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, con </a:t>
            </a:r>
            <a:r>
              <a:rPr sz="1800" dirty="0">
                <a:solidFill>
                  <a:srgbClr val="797979"/>
                </a:solidFill>
                <a:latin typeface="Arial"/>
                <a:cs typeface="Arial"/>
              </a:rPr>
              <a:t>una  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oportunidad en la </a:t>
            </a:r>
            <a:r>
              <a:rPr sz="1800" spc="-5" dirty="0" err="1">
                <a:solidFill>
                  <a:srgbClr val="797979"/>
                </a:solidFill>
                <a:latin typeface="Arial"/>
                <a:cs typeface="Arial"/>
              </a:rPr>
              <a:t>atención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800" spc="-5" dirty="0" smtClean="0">
                <a:solidFill>
                  <a:srgbClr val="797979"/>
                </a:solidFill>
                <a:latin typeface="Arial"/>
                <a:cs typeface="Arial"/>
              </a:rPr>
              <a:t>del</a:t>
            </a:r>
            <a:r>
              <a:rPr sz="1800" spc="55" dirty="0" smtClean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lang="es-ES" sz="1800" b="1" spc="-10" dirty="0" smtClean="0">
                <a:solidFill>
                  <a:srgbClr val="FF6600"/>
                </a:solidFill>
                <a:latin typeface="Arial"/>
                <a:cs typeface="Arial"/>
              </a:rPr>
              <a:t>99,98</a:t>
            </a:r>
            <a:r>
              <a:rPr sz="1800" b="1" spc="-10" dirty="0" smtClean="0">
                <a:solidFill>
                  <a:srgbClr val="FF6600"/>
                </a:solidFill>
                <a:latin typeface="Arial"/>
                <a:cs typeface="Arial"/>
              </a:rPr>
              <a:t>%.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ts val="1945"/>
              </a:lnSpc>
              <a:spcBef>
                <a:spcPts val="565"/>
              </a:spcBef>
            </a:pP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De éstas, solo </a:t>
            </a:r>
            <a:r>
              <a:rPr lang="es-ES" sz="1800" b="1" dirty="0" smtClean="0">
                <a:solidFill>
                  <a:srgbClr val="FF6600"/>
                </a:solidFill>
                <a:latin typeface="Arial"/>
                <a:cs typeface="Arial"/>
              </a:rPr>
              <a:t>2</a:t>
            </a:r>
            <a:r>
              <a:rPr sz="1800" b="1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6600"/>
                </a:solidFill>
                <a:latin typeface="Arial"/>
                <a:cs typeface="Arial"/>
              </a:rPr>
              <a:t>PQRS </a:t>
            </a:r>
            <a:r>
              <a:rPr sz="1800" spc="-5" dirty="0" smtClean="0">
                <a:solidFill>
                  <a:srgbClr val="797979"/>
                </a:solidFill>
                <a:latin typeface="Arial"/>
                <a:cs typeface="Arial"/>
              </a:rPr>
              <a:t>(</a:t>
            </a:r>
            <a:r>
              <a:rPr sz="1800" spc="-5" dirty="0" err="1" smtClean="0">
                <a:solidFill>
                  <a:srgbClr val="797979"/>
                </a:solidFill>
                <a:latin typeface="Arial"/>
                <a:cs typeface="Arial"/>
              </a:rPr>
              <a:t>quejas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) se </a:t>
            </a:r>
            <a:r>
              <a:rPr sz="1800" spc="-5" dirty="0" err="1">
                <a:solidFill>
                  <a:srgbClr val="797979"/>
                </a:solidFill>
                <a:latin typeface="Arial"/>
                <a:cs typeface="Arial"/>
              </a:rPr>
              <a:t>identificaron</a:t>
            </a:r>
            <a:r>
              <a:rPr sz="1800" spc="85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800" spc="5" dirty="0" err="1" smtClean="0">
                <a:solidFill>
                  <a:srgbClr val="797979"/>
                </a:solidFill>
                <a:latin typeface="Arial"/>
                <a:cs typeface="Arial"/>
              </a:rPr>
              <a:t>como</a:t>
            </a:r>
            <a:r>
              <a:rPr lang="es-ES" sz="1800" spc="5" dirty="0" smtClean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800" spc="-5" dirty="0" err="1" smtClean="0">
                <a:solidFill>
                  <a:srgbClr val="797979"/>
                </a:solidFill>
                <a:latin typeface="Arial"/>
                <a:cs typeface="Arial"/>
              </a:rPr>
              <a:t>casos</a:t>
            </a:r>
            <a:r>
              <a:rPr sz="1800" spc="-5" dirty="0" smtClean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de la </a:t>
            </a:r>
            <a:r>
              <a:rPr sz="1800" b="1" dirty="0">
                <a:solidFill>
                  <a:srgbClr val="FF6600"/>
                </a:solidFill>
                <a:latin typeface="Arial"/>
                <a:cs typeface="Arial"/>
              </a:rPr>
              <a:t>Ley </a:t>
            </a:r>
            <a:r>
              <a:rPr sz="1800" b="1" spc="-5" dirty="0">
                <a:solidFill>
                  <a:srgbClr val="FF6600"/>
                </a:solidFill>
                <a:latin typeface="Arial"/>
                <a:cs typeface="Arial"/>
              </a:rPr>
              <a:t>1712 </a:t>
            </a:r>
            <a:r>
              <a:rPr sz="1800" b="1" dirty="0">
                <a:solidFill>
                  <a:srgbClr val="FF6600"/>
                </a:solidFill>
                <a:latin typeface="Arial"/>
                <a:cs typeface="Arial"/>
              </a:rPr>
              <a:t>de </a:t>
            </a:r>
            <a:r>
              <a:rPr sz="1800" b="1" spc="-5" dirty="0">
                <a:solidFill>
                  <a:srgbClr val="FF6600"/>
                </a:solidFill>
                <a:latin typeface="Arial"/>
                <a:cs typeface="Arial"/>
              </a:rPr>
              <a:t>2014 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o Ley de</a:t>
            </a:r>
            <a:r>
              <a:rPr sz="1800" spc="2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797979"/>
                </a:solidFill>
                <a:latin typeface="Arial"/>
                <a:cs typeface="Arial"/>
              </a:rPr>
              <a:t>Transparencia.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93163" y="4398391"/>
            <a:ext cx="1673860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5" dirty="0">
                <a:latin typeface="Arial"/>
                <a:cs typeface="Arial"/>
              </a:rPr>
              <a:t>Fuente: </a:t>
            </a:r>
            <a:r>
              <a:rPr sz="650" spc="10" dirty="0">
                <a:latin typeface="Arial"/>
                <a:cs typeface="Arial"/>
              </a:rPr>
              <a:t>Oficina de Participación</a:t>
            </a:r>
            <a:r>
              <a:rPr sz="650" spc="-35" dirty="0">
                <a:latin typeface="Arial"/>
                <a:cs typeface="Arial"/>
              </a:rPr>
              <a:t> </a:t>
            </a:r>
            <a:r>
              <a:rPr sz="650" spc="5" dirty="0">
                <a:latin typeface="Arial"/>
                <a:cs typeface="Arial"/>
              </a:rPr>
              <a:t>Ciudadana</a:t>
            </a:r>
            <a:endParaRPr sz="6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56552" y="4399026"/>
            <a:ext cx="1673860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5" dirty="0">
                <a:latin typeface="Arial"/>
                <a:cs typeface="Arial"/>
              </a:rPr>
              <a:t>Fuente: </a:t>
            </a:r>
            <a:r>
              <a:rPr sz="650" spc="10" dirty="0">
                <a:latin typeface="Arial"/>
                <a:cs typeface="Arial"/>
              </a:rPr>
              <a:t>Oficina de Participación</a:t>
            </a:r>
            <a:r>
              <a:rPr sz="650" spc="-35" dirty="0">
                <a:latin typeface="Arial"/>
                <a:cs typeface="Arial"/>
              </a:rPr>
              <a:t> </a:t>
            </a:r>
            <a:r>
              <a:rPr sz="650" spc="5" dirty="0">
                <a:latin typeface="Arial"/>
                <a:cs typeface="Arial"/>
              </a:rPr>
              <a:t>Ciudadana</a:t>
            </a:r>
            <a:endParaRPr sz="650" dirty="0">
              <a:latin typeface="Arial"/>
              <a:cs typeface="Arial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9354222"/>
              </p:ext>
            </p:extLst>
          </p:nvPr>
        </p:nvGraphicFramePr>
        <p:xfrm>
          <a:off x="1943302" y="1595625"/>
          <a:ext cx="4686098" cy="2761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444853"/>
              </p:ext>
            </p:extLst>
          </p:nvPr>
        </p:nvGraphicFramePr>
        <p:xfrm>
          <a:off x="6781800" y="1595625"/>
          <a:ext cx="2971800" cy="2761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12700" marR="5080">
              <a:lnSpc>
                <a:spcPts val="4000"/>
              </a:lnSpc>
              <a:spcBef>
                <a:spcPts val="595"/>
              </a:spcBef>
            </a:pPr>
            <a:r>
              <a:rPr spc="-5" dirty="0"/>
              <a:t>Número de solicitudes que fueron trasladadas a  otra</a:t>
            </a:r>
            <a:r>
              <a:rPr spc="5" dirty="0"/>
              <a:t> </a:t>
            </a:r>
            <a:r>
              <a:rPr spc="-5" dirty="0"/>
              <a:t>institución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55265" y="4957868"/>
            <a:ext cx="7284720" cy="1093889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715">
              <a:lnSpc>
                <a:spcPts val="1839"/>
              </a:lnSpc>
              <a:spcBef>
                <a:spcPts val="330"/>
              </a:spcBef>
            </a:pPr>
            <a:r>
              <a:rPr sz="1700" spc="-5" dirty="0">
                <a:solidFill>
                  <a:srgbClr val="797979"/>
                </a:solidFill>
                <a:latin typeface="Arial"/>
                <a:cs typeface="Arial"/>
              </a:rPr>
              <a:t>Del total </a:t>
            </a:r>
            <a:r>
              <a:rPr sz="1700" dirty="0">
                <a:solidFill>
                  <a:srgbClr val="797979"/>
                </a:solidFill>
                <a:latin typeface="Arial"/>
                <a:cs typeface="Arial"/>
              </a:rPr>
              <a:t>de </a:t>
            </a:r>
            <a:r>
              <a:rPr sz="1700" spc="5" dirty="0">
                <a:solidFill>
                  <a:srgbClr val="797979"/>
                </a:solidFill>
                <a:latin typeface="Arial"/>
                <a:cs typeface="Arial"/>
              </a:rPr>
              <a:t>PQRS </a:t>
            </a:r>
            <a:r>
              <a:rPr sz="1700" spc="-5" dirty="0">
                <a:solidFill>
                  <a:srgbClr val="797979"/>
                </a:solidFill>
                <a:latin typeface="Arial"/>
                <a:cs typeface="Arial"/>
              </a:rPr>
              <a:t>tramitadas </a:t>
            </a:r>
            <a:r>
              <a:rPr sz="1700" dirty="0">
                <a:solidFill>
                  <a:srgbClr val="797979"/>
                </a:solidFill>
                <a:latin typeface="Arial"/>
                <a:cs typeface="Arial"/>
              </a:rPr>
              <a:t>en primer semestre del </a:t>
            </a:r>
            <a:r>
              <a:rPr sz="1700" dirty="0" smtClean="0">
                <a:solidFill>
                  <a:srgbClr val="797979"/>
                </a:solidFill>
                <a:latin typeface="Arial"/>
                <a:cs typeface="Arial"/>
              </a:rPr>
              <a:t>20</a:t>
            </a:r>
            <a:r>
              <a:rPr lang="es-ES" sz="1700" dirty="0" smtClean="0">
                <a:solidFill>
                  <a:srgbClr val="797979"/>
                </a:solidFill>
                <a:latin typeface="Arial"/>
                <a:cs typeface="Arial"/>
              </a:rPr>
              <a:t>20</a:t>
            </a:r>
            <a:r>
              <a:rPr sz="1700" dirty="0" smtClean="0">
                <a:solidFill>
                  <a:srgbClr val="797979"/>
                </a:solidFill>
                <a:latin typeface="Arial"/>
                <a:cs typeface="Arial"/>
              </a:rPr>
              <a:t>, </a:t>
            </a:r>
            <a:r>
              <a:rPr sz="1700" spc="5" dirty="0">
                <a:solidFill>
                  <a:srgbClr val="797979"/>
                </a:solidFill>
                <a:latin typeface="Arial"/>
                <a:cs typeface="Arial"/>
              </a:rPr>
              <a:t>se </a:t>
            </a:r>
            <a:r>
              <a:rPr sz="1700" dirty="0">
                <a:solidFill>
                  <a:srgbClr val="797979"/>
                </a:solidFill>
                <a:latin typeface="Arial"/>
                <a:cs typeface="Arial"/>
              </a:rPr>
              <a:t>trasladaron  a </a:t>
            </a:r>
            <a:r>
              <a:rPr sz="1700" spc="-5" dirty="0">
                <a:solidFill>
                  <a:srgbClr val="797979"/>
                </a:solidFill>
                <a:latin typeface="Arial"/>
                <a:cs typeface="Arial"/>
              </a:rPr>
              <a:t>otra </a:t>
            </a:r>
            <a:r>
              <a:rPr sz="1700" dirty="0" err="1">
                <a:solidFill>
                  <a:srgbClr val="797979"/>
                </a:solidFill>
                <a:latin typeface="Arial"/>
                <a:cs typeface="Arial"/>
              </a:rPr>
              <a:t>entidad</a:t>
            </a:r>
            <a:r>
              <a:rPr sz="170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lang="es-ES" sz="1700" b="1" dirty="0" smtClean="0">
                <a:solidFill>
                  <a:srgbClr val="FF6600"/>
                </a:solidFill>
                <a:latin typeface="Arial"/>
                <a:cs typeface="Arial"/>
              </a:rPr>
              <a:t>616</a:t>
            </a:r>
            <a:r>
              <a:rPr sz="1700" b="1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97979"/>
                </a:solidFill>
                <a:latin typeface="Arial"/>
                <a:cs typeface="Arial"/>
              </a:rPr>
              <a:t>casos correspondientes al </a:t>
            </a:r>
            <a:r>
              <a:rPr lang="es-ES" sz="1700" b="1" dirty="0" smtClean="0">
                <a:solidFill>
                  <a:srgbClr val="FF6600"/>
                </a:solidFill>
                <a:latin typeface="Arial"/>
                <a:cs typeface="Arial"/>
              </a:rPr>
              <a:t>3,37</a:t>
            </a:r>
            <a:r>
              <a:rPr sz="1700" b="1" dirty="0" smtClean="0">
                <a:solidFill>
                  <a:srgbClr val="FF6600"/>
                </a:solidFill>
                <a:latin typeface="Arial"/>
                <a:cs typeface="Arial"/>
              </a:rPr>
              <a:t>% </a:t>
            </a:r>
            <a:r>
              <a:rPr sz="1700" dirty="0">
                <a:solidFill>
                  <a:srgbClr val="797979"/>
                </a:solidFill>
                <a:latin typeface="Arial"/>
                <a:cs typeface="Arial"/>
              </a:rPr>
              <a:t>del</a:t>
            </a:r>
            <a:r>
              <a:rPr sz="1700" spc="5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797979"/>
                </a:solidFill>
                <a:latin typeface="Arial"/>
                <a:cs typeface="Arial"/>
              </a:rPr>
              <a:t>total.</a:t>
            </a:r>
            <a:endParaRPr sz="1700" dirty="0">
              <a:latin typeface="Arial"/>
              <a:cs typeface="Arial"/>
            </a:endParaRPr>
          </a:p>
          <a:p>
            <a:pPr marL="12700">
              <a:lnSpc>
                <a:spcPts val="1939"/>
              </a:lnSpc>
              <a:spcBef>
                <a:spcPts val="760"/>
              </a:spcBef>
            </a:pPr>
            <a:r>
              <a:rPr lang="es-ES" sz="1700" dirty="0" smtClean="0">
                <a:solidFill>
                  <a:srgbClr val="797979"/>
                </a:solidFill>
                <a:latin typeface="Arial"/>
                <a:cs typeface="Arial"/>
              </a:rPr>
              <a:t>En este semestre no se trasladaron </a:t>
            </a:r>
            <a:r>
              <a:rPr sz="1700" dirty="0" err="1" smtClean="0">
                <a:solidFill>
                  <a:srgbClr val="797979"/>
                </a:solidFill>
                <a:latin typeface="Arial"/>
                <a:cs typeface="Arial"/>
              </a:rPr>
              <a:t>casos</a:t>
            </a:r>
            <a:r>
              <a:rPr sz="1700" dirty="0" smtClean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97979"/>
                </a:solidFill>
                <a:latin typeface="Arial"/>
                <a:cs typeface="Arial"/>
              </a:rPr>
              <a:t>a otras </a:t>
            </a:r>
            <a:r>
              <a:rPr sz="1700" dirty="0" err="1">
                <a:solidFill>
                  <a:srgbClr val="797979"/>
                </a:solidFill>
                <a:latin typeface="Arial"/>
                <a:cs typeface="Arial"/>
              </a:rPr>
              <a:t>entidades</a:t>
            </a:r>
            <a:r>
              <a:rPr sz="1700" dirty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lang="es-ES" sz="1700" dirty="0" smtClean="0">
                <a:solidFill>
                  <a:srgbClr val="797979"/>
                </a:solidFill>
                <a:latin typeface="Arial"/>
                <a:cs typeface="Arial"/>
              </a:rPr>
              <a:t>marcados </a:t>
            </a:r>
            <a:r>
              <a:rPr sz="1700" dirty="0" err="1" smtClean="0">
                <a:solidFill>
                  <a:srgbClr val="797979"/>
                </a:solidFill>
                <a:latin typeface="Arial"/>
                <a:cs typeface="Arial"/>
              </a:rPr>
              <a:t>como</a:t>
            </a:r>
            <a:r>
              <a:rPr sz="1700" dirty="0" smtClean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FF6600"/>
                </a:solidFill>
                <a:latin typeface="Arial"/>
                <a:cs typeface="Arial"/>
              </a:rPr>
              <a:t>Ley de</a:t>
            </a:r>
            <a:r>
              <a:rPr sz="1700" b="1" spc="-20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1700" b="1" spc="-5" dirty="0">
                <a:solidFill>
                  <a:srgbClr val="FF6600"/>
                </a:solidFill>
                <a:latin typeface="Arial"/>
                <a:cs typeface="Arial"/>
              </a:rPr>
              <a:t>Transparencia</a:t>
            </a:r>
            <a:r>
              <a:rPr sz="1700" spc="-5" dirty="0">
                <a:solidFill>
                  <a:srgbClr val="797979"/>
                </a:solidFill>
                <a:latin typeface="Arial"/>
                <a:cs typeface="Arial"/>
              </a:rPr>
              <a:t>.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43351" y="2717926"/>
            <a:ext cx="237490" cy="219710"/>
          </a:xfrm>
          <a:custGeom>
            <a:avLst/>
            <a:gdLst/>
            <a:ahLst/>
            <a:cxnLst/>
            <a:rect l="l" t="t" r="r" b="b"/>
            <a:pathLst>
              <a:path w="237489" h="219710">
                <a:moveTo>
                  <a:pt x="237362" y="37719"/>
                </a:moveTo>
                <a:lnTo>
                  <a:pt x="190963" y="24188"/>
                </a:lnTo>
                <a:lnTo>
                  <a:pt x="143899" y="13633"/>
                </a:lnTo>
                <a:lnTo>
                  <a:pt x="96298" y="6071"/>
                </a:lnTo>
                <a:lnTo>
                  <a:pt x="48289" y="1520"/>
                </a:lnTo>
                <a:lnTo>
                  <a:pt x="0" y="0"/>
                </a:lnTo>
                <a:lnTo>
                  <a:pt x="0" y="191262"/>
                </a:lnTo>
                <a:lnTo>
                  <a:pt x="45233" y="193043"/>
                </a:lnTo>
                <a:lnTo>
                  <a:pt x="90122" y="198374"/>
                </a:lnTo>
                <a:lnTo>
                  <a:pt x="134463" y="207228"/>
                </a:lnTo>
                <a:lnTo>
                  <a:pt x="178053" y="219583"/>
                </a:lnTo>
                <a:lnTo>
                  <a:pt x="237362" y="37719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4492" y="4393691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19" h="56514">
                <a:moveTo>
                  <a:pt x="0" y="56387"/>
                </a:moveTo>
                <a:lnTo>
                  <a:pt x="57912" y="56387"/>
                </a:lnTo>
                <a:lnTo>
                  <a:pt x="57912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2696591"/>
              </p:ext>
            </p:extLst>
          </p:nvPr>
        </p:nvGraphicFramePr>
        <p:xfrm>
          <a:off x="1828800" y="1826515"/>
          <a:ext cx="4038600" cy="2771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7348522"/>
              </p:ext>
            </p:extLst>
          </p:nvPr>
        </p:nvGraphicFramePr>
        <p:xfrm>
          <a:off x="6095999" y="1826514"/>
          <a:ext cx="3886201" cy="2771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9643" y="468248"/>
            <a:ext cx="8376284" cy="58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Tiempo </a:t>
            </a:r>
            <a:r>
              <a:rPr spc="-5" dirty="0"/>
              <a:t>de respuesta a cada</a:t>
            </a:r>
            <a:r>
              <a:rPr spc="85" dirty="0"/>
              <a:t> </a:t>
            </a:r>
            <a:r>
              <a:rPr spc="-5" dirty="0"/>
              <a:t>solicitud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28800" y="4860797"/>
            <a:ext cx="8229600" cy="1518621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530"/>
              </a:spcBef>
            </a:pP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En el </a:t>
            </a:r>
            <a:r>
              <a:rPr lang="es-ES" sz="1800" dirty="0" smtClean="0">
                <a:solidFill>
                  <a:srgbClr val="797979"/>
                </a:solidFill>
                <a:latin typeface="Arial"/>
                <a:cs typeface="Arial"/>
              </a:rPr>
              <a:t>primer semestre </a:t>
            </a:r>
            <a:r>
              <a:rPr sz="1800" spc="-5" dirty="0" smtClean="0">
                <a:solidFill>
                  <a:srgbClr val="797979"/>
                </a:solidFill>
                <a:latin typeface="Arial"/>
                <a:cs typeface="Arial"/>
              </a:rPr>
              <a:t>del 20</a:t>
            </a:r>
            <a:r>
              <a:rPr lang="es-ES" sz="1800" spc="-5" dirty="0" smtClean="0">
                <a:solidFill>
                  <a:srgbClr val="797979"/>
                </a:solidFill>
                <a:latin typeface="Arial"/>
                <a:cs typeface="Arial"/>
              </a:rPr>
              <a:t>20</a:t>
            </a:r>
            <a:r>
              <a:rPr sz="1800" spc="-5" dirty="0" smtClean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el tiempo </a:t>
            </a:r>
            <a:r>
              <a:rPr sz="1800" dirty="0">
                <a:solidFill>
                  <a:srgbClr val="797979"/>
                </a:solidFill>
                <a:latin typeface="Arial"/>
                <a:cs typeface="Arial"/>
              </a:rPr>
              <a:t>de 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atención </a:t>
            </a:r>
            <a:r>
              <a:rPr sz="1800" dirty="0">
                <a:solidFill>
                  <a:srgbClr val="797979"/>
                </a:solidFill>
                <a:latin typeface="Arial"/>
                <a:cs typeface="Arial"/>
              </a:rPr>
              <a:t>y 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respuesta </a:t>
            </a:r>
            <a:r>
              <a:rPr sz="1800" spc="-10" dirty="0">
                <a:solidFill>
                  <a:srgbClr val="797979"/>
                </a:solidFill>
                <a:latin typeface="Arial"/>
                <a:cs typeface="Arial"/>
              </a:rPr>
              <a:t>de  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las </a:t>
            </a:r>
            <a:r>
              <a:rPr sz="1800" dirty="0">
                <a:solidFill>
                  <a:srgbClr val="797979"/>
                </a:solidFill>
                <a:latin typeface="Arial"/>
                <a:cs typeface="Arial"/>
              </a:rPr>
              <a:t>PQRS fue 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de </a:t>
            </a:r>
            <a:r>
              <a:rPr lang="es-ES" sz="1800" b="1" spc="-5" dirty="0" smtClean="0">
                <a:solidFill>
                  <a:srgbClr val="FF6600"/>
                </a:solidFill>
                <a:latin typeface="Arial"/>
                <a:cs typeface="Arial"/>
              </a:rPr>
              <a:t>8</a:t>
            </a:r>
            <a:r>
              <a:rPr sz="1800" b="1" spc="-5" dirty="0" smtClean="0">
                <a:solidFill>
                  <a:srgbClr val="FF6600"/>
                </a:solidFill>
                <a:latin typeface="Arial"/>
                <a:cs typeface="Arial"/>
              </a:rPr>
              <a:t>,</a:t>
            </a:r>
            <a:r>
              <a:rPr lang="es-ES" sz="1800" b="1" spc="-5" dirty="0" smtClean="0">
                <a:solidFill>
                  <a:srgbClr val="FF6600"/>
                </a:solidFill>
                <a:latin typeface="Arial"/>
                <a:cs typeface="Arial"/>
              </a:rPr>
              <a:t>6</a:t>
            </a:r>
            <a:r>
              <a:rPr sz="1800" b="1" spc="-5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600"/>
                </a:solidFill>
                <a:latin typeface="Arial"/>
                <a:cs typeface="Arial"/>
              </a:rPr>
              <a:t>días 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en promedio. Segregados </a:t>
            </a:r>
            <a:r>
              <a:rPr sz="1800" dirty="0">
                <a:solidFill>
                  <a:srgbClr val="797979"/>
                </a:solidFill>
                <a:latin typeface="Arial"/>
                <a:cs typeface="Arial"/>
              </a:rPr>
              <a:t>por 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área </a:t>
            </a:r>
            <a:r>
              <a:rPr sz="1800" spc="-10" dirty="0">
                <a:solidFill>
                  <a:srgbClr val="797979"/>
                </a:solidFill>
                <a:latin typeface="Arial"/>
                <a:cs typeface="Arial"/>
              </a:rPr>
              <a:t>de  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atención, tenemos que los casos cerrados en </a:t>
            </a:r>
            <a:r>
              <a:rPr sz="1800" b="1" spc="-5" dirty="0">
                <a:solidFill>
                  <a:srgbClr val="FF6600"/>
                </a:solidFill>
                <a:latin typeface="Arial"/>
                <a:cs typeface="Arial"/>
              </a:rPr>
              <a:t>primer nivel 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se  atendieron en un término promedio de </a:t>
            </a:r>
            <a:r>
              <a:rPr lang="es-ES" sz="1800" b="1" spc="-5" dirty="0" smtClean="0">
                <a:solidFill>
                  <a:srgbClr val="FF6600"/>
                </a:solidFill>
                <a:latin typeface="Arial"/>
                <a:cs typeface="Arial"/>
              </a:rPr>
              <a:t>2,60</a:t>
            </a:r>
            <a:r>
              <a:rPr sz="1800" b="1" spc="-5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600"/>
                </a:solidFill>
                <a:latin typeface="Arial"/>
                <a:cs typeface="Arial"/>
              </a:rPr>
              <a:t>días </a:t>
            </a:r>
            <a:r>
              <a:rPr sz="1800" dirty="0">
                <a:solidFill>
                  <a:srgbClr val="797979"/>
                </a:solidFill>
                <a:latin typeface="Arial"/>
                <a:cs typeface="Arial"/>
              </a:rPr>
              <a:t>y 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los demás casos en </a:t>
            </a:r>
            <a:r>
              <a:rPr sz="1800" dirty="0">
                <a:solidFill>
                  <a:srgbClr val="797979"/>
                </a:solidFill>
                <a:latin typeface="Arial"/>
                <a:cs typeface="Arial"/>
              </a:rPr>
              <a:t>un  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plazo promedio de </a:t>
            </a:r>
            <a:r>
              <a:rPr lang="es-ES" sz="1800" b="1" spc="-30" dirty="0" smtClean="0">
                <a:solidFill>
                  <a:srgbClr val="FF6600"/>
                </a:solidFill>
                <a:latin typeface="Arial"/>
                <a:cs typeface="Arial"/>
              </a:rPr>
              <a:t>14</a:t>
            </a:r>
            <a:r>
              <a:rPr sz="1800" b="1" spc="-30" dirty="0" smtClean="0">
                <a:solidFill>
                  <a:srgbClr val="FF6600"/>
                </a:solidFill>
                <a:latin typeface="Arial"/>
                <a:cs typeface="Arial"/>
              </a:rPr>
              <a:t>,</a:t>
            </a:r>
            <a:r>
              <a:rPr lang="es-ES" sz="1800" b="1" spc="-30" dirty="0" smtClean="0">
                <a:solidFill>
                  <a:srgbClr val="FF6600"/>
                </a:solidFill>
                <a:latin typeface="Arial"/>
                <a:cs typeface="Arial"/>
              </a:rPr>
              <a:t>71</a:t>
            </a:r>
            <a:r>
              <a:rPr sz="1800" b="1" spc="20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6600"/>
                </a:solidFill>
                <a:latin typeface="Arial"/>
                <a:cs typeface="Arial"/>
              </a:rPr>
              <a:t>días.</a:t>
            </a:r>
            <a:endParaRPr sz="1800" dirty="0">
              <a:latin typeface="Arial"/>
              <a:cs typeface="Arial"/>
            </a:endParaRPr>
          </a:p>
          <a:p>
            <a:pPr marL="12700" marR="5080" algn="just">
              <a:lnSpc>
                <a:spcPts val="1730"/>
              </a:lnSpc>
              <a:spcBef>
                <a:spcPts val="985"/>
              </a:spcBef>
            </a:pP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En </a:t>
            </a:r>
            <a:r>
              <a:rPr sz="1800" spc="-15" dirty="0">
                <a:solidFill>
                  <a:srgbClr val="797979"/>
                </a:solidFill>
                <a:latin typeface="Arial"/>
                <a:cs typeface="Arial"/>
              </a:rPr>
              <a:t>particular, 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las </a:t>
            </a:r>
            <a:r>
              <a:rPr sz="1800" dirty="0">
                <a:solidFill>
                  <a:srgbClr val="797979"/>
                </a:solidFill>
                <a:latin typeface="Arial"/>
                <a:cs typeface="Arial"/>
              </a:rPr>
              <a:t>PQRS 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clasificadas </a:t>
            </a:r>
            <a:r>
              <a:rPr sz="1800" dirty="0">
                <a:solidFill>
                  <a:srgbClr val="797979"/>
                </a:solidFill>
                <a:latin typeface="Arial"/>
                <a:cs typeface="Arial"/>
              </a:rPr>
              <a:t>como 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Ley 1712 </a:t>
            </a:r>
            <a:r>
              <a:rPr sz="1800" dirty="0">
                <a:solidFill>
                  <a:srgbClr val="797979"/>
                </a:solidFill>
                <a:latin typeface="Arial"/>
                <a:cs typeface="Arial"/>
              </a:rPr>
              <a:t>de 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2014 </a:t>
            </a:r>
            <a:r>
              <a:rPr sz="1800" spc="5" dirty="0">
                <a:solidFill>
                  <a:srgbClr val="797979"/>
                </a:solidFill>
                <a:latin typeface="Arial"/>
                <a:cs typeface="Arial"/>
              </a:rPr>
              <a:t>se  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respondieron en un plazo promedio de </a:t>
            </a:r>
            <a:r>
              <a:rPr sz="1800" b="1" spc="-25" dirty="0" smtClean="0">
                <a:solidFill>
                  <a:srgbClr val="FF6600"/>
                </a:solidFill>
                <a:latin typeface="Arial"/>
                <a:cs typeface="Arial"/>
              </a:rPr>
              <a:t>1</a:t>
            </a:r>
            <a:r>
              <a:rPr lang="es-ES" sz="1800" b="1" spc="-25" dirty="0" smtClean="0">
                <a:solidFill>
                  <a:srgbClr val="FF6600"/>
                </a:solidFill>
                <a:latin typeface="Arial"/>
                <a:cs typeface="Arial"/>
              </a:rPr>
              <a:t>0</a:t>
            </a:r>
            <a:r>
              <a:rPr sz="1800" b="1" spc="75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6600"/>
                </a:solidFill>
                <a:latin typeface="Arial"/>
                <a:cs typeface="Arial"/>
              </a:rPr>
              <a:t>días.</a:t>
            </a:r>
            <a:endParaRPr sz="1800" dirty="0">
              <a:latin typeface="Arial"/>
              <a:cs typeface="Arial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7268386"/>
              </p:ext>
            </p:extLst>
          </p:nvPr>
        </p:nvGraphicFramePr>
        <p:xfrm>
          <a:off x="1371600" y="1386074"/>
          <a:ext cx="4572000" cy="3106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5811203"/>
              </p:ext>
            </p:extLst>
          </p:nvPr>
        </p:nvGraphicFramePr>
        <p:xfrm>
          <a:off x="6172200" y="1386074"/>
          <a:ext cx="4495800" cy="3106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12700" marR="5080">
              <a:lnSpc>
                <a:spcPts val="4000"/>
              </a:lnSpc>
              <a:spcBef>
                <a:spcPts val="595"/>
              </a:spcBef>
            </a:pPr>
            <a:r>
              <a:rPr spc="-5" dirty="0"/>
              <a:t>Número de solicitudes en las que se negó el  acceso a la</a:t>
            </a:r>
            <a:r>
              <a:rPr spc="45" dirty="0"/>
              <a:t> </a:t>
            </a:r>
            <a:r>
              <a:rPr spc="-5" dirty="0"/>
              <a:t>información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4734" y="2362200"/>
            <a:ext cx="10082530" cy="243797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15"/>
              </a:spcBef>
            </a:pP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De los casos clasificados como Ley 1712 de 2014 </a:t>
            </a:r>
            <a:r>
              <a:rPr sz="1800" dirty="0">
                <a:solidFill>
                  <a:srgbClr val="797979"/>
                </a:solidFill>
                <a:latin typeface="Arial"/>
                <a:cs typeface="Arial"/>
              </a:rPr>
              <a:t>y 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gestionados en el </a:t>
            </a:r>
            <a:r>
              <a:rPr lang="es-ES" sz="1800" spc="-5" dirty="0" smtClean="0">
                <a:solidFill>
                  <a:srgbClr val="797979"/>
                </a:solidFill>
                <a:latin typeface="Arial"/>
                <a:cs typeface="Arial"/>
              </a:rPr>
              <a:t>primer </a:t>
            </a:r>
            <a:r>
              <a:rPr sz="1800" dirty="0" smtClean="0">
                <a:solidFill>
                  <a:srgbClr val="797979"/>
                </a:solidFill>
                <a:latin typeface="Arial"/>
                <a:cs typeface="Arial"/>
              </a:rPr>
              <a:t>semestre </a:t>
            </a:r>
            <a:r>
              <a:rPr sz="1800" spc="-5" dirty="0">
                <a:solidFill>
                  <a:srgbClr val="797979"/>
                </a:solidFill>
                <a:latin typeface="Arial"/>
                <a:cs typeface="Arial"/>
              </a:rPr>
              <a:t>del </a:t>
            </a:r>
            <a:r>
              <a:rPr sz="1800" spc="-5" dirty="0" smtClean="0">
                <a:solidFill>
                  <a:srgbClr val="797979"/>
                </a:solidFill>
                <a:latin typeface="Arial"/>
                <a:cs typeface="Arial"/>
              </a:rPr>
              <a:t>20</a:t>
            </a:r>
            <a:r>
              <a:rPr lang="es-ES" sz="1800" spc="-5" dirty="0" smtClean="0">
                <a:solidFill>
                  <a:srgbClr val="797979"/>
                </a:solidFill>
                <a:latin typeface="Arial"/>
                <a:cs typeface="Arial"/>
              </a:rPr>
              <a:t>20</a:t>
            </a:r>
            <a:r>
              <a:rPr sz="1800" spc="-5" dirty="0" smtClean="0">
                <a:solidFill>
                  <a:srgbClr val="797979"/>
                </a:solidFill>
                <a:latin typeface="Arial"/>
                <a:cs typeface="Arial"/>
              </a:rPr>
              <a:t>, </a:t>
            </a:r>
            <a:r>
              <a:rPr lang="es-ES" sz="1800" spc="-5" dirty="0" smtClean="0">
                <a:solidFill>
                  <a:srgbClr val="797979"/>
                </a:solidFill>
                <a:latin typeface="Arial"/>
                <a:cs typeface="Arial"/>
              </a:rPr>
              <a:t>se</a:t>
            </a:r>
            <a:r>
              <a:rPr sz="1800" dirty="0" smtClean="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sz="1800" b="1" spc="-5" dirty="0" err="1" smtClean="0">
                <a:solidFill>
                  <a:srgbClr val="FF6600"/>
                </a:solidFill>
                <a:latin typeface="Arial"/>
                <a:cs typeface="Arial"/>
              </a:rPr>
              <a:t>respondi</a:t>
            </a:r>
            <a:r>
              <a:rPr lang="es-ES" sz="1800" b="1" spc="-5" dirty="0" err="1" smtClean="0">
                <a:solidFill>
                  <a:srgbClr val="FF6600"/>
                </a:solidFill>
                <a:latin typeface="Arial"/>
                <a:cs typeface="Arial"/>
              </a:rPr>
              <a:t>eron</a:t>
            </a:r>
            <a:r>
              <a:rPr sz="1800" b="1" spc="-5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6600"/>
                </a:solidFill>
                <a:latin typeface="Arial"/>
                <a:cs typeface="Arial"/>
              </a:rPr>
              <a:t>de </a:t>
            </a:r>
            <a:r>
              <a:rPr sz="1800" b="1" spc="-5" dirty="0" err="1">
                <a:solidFill>
                  <a:srgbClr val="FF6600"/>
                </a:solidFill>
                <a:latin typeface="Arial"/>
                <a:cs typeface="Arial"/>
              </a:rPr>
              <a:t>fondo</a:t>
            </a:r>
            <a:r>
              <a:rPr sz="1800" b="1" spc="-5" dirty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es-ES" spc="-5" dirty="0" smtClean="0">
                <a:solidFill>
                  <a:srgbClr val="797979"/>
                </a:solidFill>
                <a:latin typeface="Arial"/>
                <a:cs typeface="Arial"/>
              </a:rPr>
              <a:t>no se les negó la información, </a:t>
            </a:r>
          </a:p>
          <a:p>
            <a:pPr marL="12700" marR="5080" algn="just">
              <a:lnSpc>
                <a:spcPct val="90000"/>
              </a:lnSpc>
              <a:spcBef>
                <a:spcPts val="315"/>
              </a:spcBef>
            </a:pPr>
            <a:endParaRPr lang="es-ES" spc="-5" dirty="0">
              <a:solidFill>
                <a:srgbClr val="797979"/>
              </a:solidFill>
              <a:latin typeface="Arial"/>
              <a:cs typeface="Arial"/>
            </a:endParaRPr>
          </a:p>
          <a:p>
            <a:pPr marL="298450" marR="5080" indent="-285750" algn="just">
              <a:lnSpc>
                <a:spcPct val="90000"/>
              </a:lnSpc>
              <a:spcBef>
                <a:spcPts val="315"/>
              </a:spcBef>
              <a:buFont typeface="Arial" panose="020B0604020202020204" pitchFamily="34" charset="0"/>
              <a:buChar char="•"/>
            </a:pPr>
            <a:r>
              <a:rPr lang="es-ES" spc="-5" dirty="0" smtClean="0">
                <a:solidFill>
                  <a:srgbClr val="797979"/>
                </a:solidFill>
                <a:latin typeface="Arial"/>
                <a:cs typeface="Arial"/>
              </a:rPr>
              <a:t>Ticket 00570432 </a:t>
            </a:r>
            <a:r>
              <a:rPr lang="es-ES" spc="-5" dirty="0" err="1" smtClean="0">
                <a:solidFill>
                  <a:srgbClr val="797979"/>
                </a:solidFill>
                <a:latin typeface="Arial"/>
                <a:cs typeface="Arial"/>
              </a:rPr>
              <a:t>referia</a:t>
            </a:r>
            <a:r>
              <a:rPr lang="es-ES" spc="-5" dirty="0" smtClean="0">
                <a:solidFill>
                  <a:srgbClr val="797979"/>
                </a:solidFill>
                <a:latin typeface="Arial"/>
                <a:cs typeface="Arial"/>
              </a:rPr>
              <a:t> a la solicitud de reintegro de dinero en el cual la PQRS se contesto con el comprobante de pago de la </a:t>
            </a:r>
            <a:r>
              <a:rPr lang="es-ES" spc="-5" dirty="0" smtClean="0">
                <a:solidFill>
                  <a:srgbClr val="797979"/>
                </a:solidFill>
                <a:latin typeface="Arial"/>
                <a:cs typeface="Arial"/>
              </a:rPr>
              <a:t>solicitud</a:t>
            </a:r>
          </a:p>
          <a:p>
            <a:pPr marL="298450" marR="5080" indent="-285750" algn="just">
              <a:lnSpc>
                <a:spcPct val="90000"/>
              </a:lnSpc>
              <a:spcBef>
                <a:spcPts val="315"/>
              </a:spcBef>
              <a:buFont typeface="Arial" panose="020B0604020202020204" pitchFamily="34" charset="0"/>
              <a:buChar char="•"/>
            </a:pPr>
            <a:endParaRPr lang="es-ES" spc="-5" dirty="0" smtClean="0">
              <a:solidFill>
                <a:srgbClr val="797979"/>
              </a:solidFill>
              <a:latin typeface="Arial"/>
              <a:cs typeface="Arial"/>
            </a:endParaRPr>
          </a:p>
          <a:p>
            <a:pPr marL="298450" marR="5080" indent="-285750" algn="just">
              <a:lnSpc>
                <a:spcPct val="90000"/>
              </a:lnSpc>
              <a:spcBef>
                <a:spcPts val="315"/>
              </a:spcBef>
              <a:buFont typeface="Arial" panose="020B0604020202020204" pitchFamily="34" charset="0"/>
              <a:buChar char="•"/>
            </a:pPr>
            <a:r>
              <a:rPr lang="es-ES" spc="-5" dirty="0">
                <a:solidFill>
                  <a:srgbClr val="797979"/>
                </a:solidFill>
                <a:latin typeface="Arial"/>
                <a:cs typeface="Arial"/>
              </a:rPr>
              <a:t>Ticket </a:t>
            </a:r>
            <a:r>
              <a:rPr lang="es-ES" spc="-5" dirty="0" smtClean="0">
                <a:solidFill>
                  <a:srgbClr val="797979"/>
                </a:solidFill>
                <a:latin typeface="Arial"/>
                <a:cs typeface="Arial"/>
              </a:rPr>
              <a:t>00544070 </a:t>
            </a:r>
            <a:r>
              <a:rPr lang="es-ES" spc="-5" dirty="0" err="1" smtClean="0">
                <a:solidFill>
                  <a:srgbClr val="797979"/>
                </a:solidFill>
                <a:latin typeface="Arial"/>
                <a:cs typeface="Arial"/>
              </a:rPr>
              <a:t>referia</a:t>
            </a:r>
            <a:r>
              <a:rPr lang="es-ES" spc="-5" dirty="0" smtClean="0">
                <a:solidFill>
                  <a:srgbClr val="797979"/>
                </a:solidFill>
                <a:latin typeface="Arial"/>
                <a:cs typeface="Arial"/>
              </a:rPr>
              <a:t> a solicitud de información sobre el proceso de selección de personal para el contrato 3010706, el cual se contesto con los documentos de soporte, a través del administrador del contrato mencionado. 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791" y="6434734"/>
            <a:ext cx="305435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Verdana"/>
                <a:cs typeface="Verdana"/>
              </a:rPr>
              <a:t>Plantilla </a:t>
            </a:r>
            <a:r>
              <a:rPr sz="800" dirty="0">
                <a:latin typeface="Verdana"/>
                <a:cs typeface="Verdana"/>
              </a:rPr>
              <a:t>033, V. 5 – 04/04/2018, Recomendaciones de</a:t>
            </a:r>
            <a:r>
              <a:rPr sz="800" spc="-25" dirty="0">
                <a:latin typeface="Verdana"/>
                <a:cs typeface="Verdana"/>
              </a:rPr>
              <a:t> </a:t>
            </a:r>
            <a:r>
              <a:rPr sz="800" dirty="0">
                <a:latin typeface="Verdana"/>
                <a:cs typeface="Verdana"/>
              </a:rPr>
              <a:t>uso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396</Words>
  <Application>Microsoft Office PowerPoint</Application>
  <PresentationFormat>Panorámica</PresentationFormat>
  <Paragraphs>34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Office Theme</vt:lpstr>
      <vt:lpstr>Ley de Transparencia</vt:lpstr>
      <vt:lpstr>Número de solicitudes recibidas</vt:lpstr>
      <vt:lpstr>Número de solicitudes que fueron trasladadas a  otra institución</vt:lpstr>
      <vt:lpstr>Tiempo de respuesta a cada solicitud</vt:lpstr>
      <vt:lpstr>Número de solicitudes en las que se negó el  acceso a la información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de presentaciones</dc:title>
  <dc:creator>Rafael Andres Mulett Diaz</dc:creator>
  <cp:lastModifiedBy>Elvis Giovanni Tuta Mendieta (SMA)</cp:lastModifiedBy>
  <cp:revision>16</cp:revision>
  <dcterms:created xsi:type="dcterms:W3CDTF">2020-10-06T19:20:15Z</dcterms:created>
  <dcterms:modified xsi:type="dcterms:W3CDTF">2020-10-06T23:16:01Z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2020-10-06T00:00:00Z</vt:filetime>
  </property>
</Properties>
</file>